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28D3B-2AD7-4760-B8AA-E61584087C97}" type="datetimeFigureOut">
              <a:rPr lang="en-US" smtClean="0"/>
              <a:t>11/24/2009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94F25-1AF9-4E6F-AD47-E9637D17D4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94F25-1AF9-4E6F-AD47-E9637D17D430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D025C-F413-4C38-84F4-964F851F6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8B9DC-AAD8-456B-99CC-F44E350B3D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3497C-206D-4072-AE9E-EAA9F3EAF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38E94-1FC3-46F1-A035-D1F3C3978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A2959-23AF-4675-BFBE-FC23370C12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706E9-F723-47E6-B642-D62EDC5DA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72E19-0F3B-4D47-8D8B-1E025868B2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2C423-9844-4A94-AA66-5690548E0A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72302-587F-4ECA-8D51-4408F8E665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8D5BF-F1B1-4E25-A7E7-0EB0DA699D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74800-B12F-49F0-9466-478041415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1BCD72-83D1-4289-92F0-E327C6D893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5.wmf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 sz="4800"/>
              <a:t>Chapter 1</a:t>
            </a:r>
          </a:p>
          <a:p>
            <a:pPr algn="ctr">
              <a:buFontTx/>
              <a:buNone/>
            </a:pPr>
            <a:endParaRPr lang="en-US" sz="4800"/>
          </a:p>
          <a:p>
            <a:pPr algn="ctr">
              <a:buFontTx/>
              <a:buNone/>
            </a:pPr>
            <a:r>
              <a:rPr lang="en-US" sz="4800"/>
              <a:t>Real Numbers and Algebra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/>
              <a:t>1.3   Bases and Positive Exponents</a:t>
            </a:r>
            <a:r>
              <a:rPr lang="en-US" b="1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           </a:t>
            </a:r>
            <a:r>
              <a:rPr lang="en-US" b="1">
                <a:solidFill>
                  <a:schemeClr val="tx2"/>
                </a:solidFill>
              </a:rPr>
              <a:t>Squared    </a:t>
            </a:r>
            <a:r>
              <a:rPr lang="en-US">
                <a:solidFill>
                  <a:schemeClr val="tx2"/>
                </a:solidFill>
              </a:rPr>
              <a:t>                     </a:t>
            </a:r>
            <a:r>
              <a:rPr lang="en-US" b="1" i="1">
                <a:solidFill>
                  <a:schemeClr val="tx2"/>
                </a:solidFill>
              </a:rPr>
              <a:t>4</a:t>
            </a:r>
            <a:r>
              <a:rPr lang="en-US" b="1">
                <a:solidFill>
                  <a:schemeClr val="tx2"/>
                </a:solidFill>
              </a:rPr>
              <a:t> Cubed</a:t>
            </a:r>
          </a:p>
        </p:txBody>
      </p:sp>
      <p:graphicFrame>
        <p:nvGraphicFramePr>
          <p:cNvPr id="13316" name="Group 4"/>
          <p:cNvGraphicFramePr>
            <a:graphicFrameLocks noGrp="1"/>
          </p:cNvGraphicFramePr>
          <p:nvPr/>
        </p:nvGraphicFramePr>
        <p:xfrm>
          <a:off x="2362200" y="3581400"/>
          <a:ext cx="1752600" cy="2072640"/>
        </p:xfrm>
        <a:graphic>
          <a:graphicData uri="http://schemas.openxmlformats.org/drawingml/2006/table">
            <a:tbl>
              <a:tblPr/>
              <a:tblGrid>
                <a:gridCol w="438150"/>
                <a:gridCol w="438150"/>
                <a:gridCol w="438150"/>
                <a:gridCol w="4381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7" name="AutoShape 35"/>
          <p:cNvSpPr>
            <a:spLocks noChangeArrowheads="1"/>
          </p:cNvSpPr>
          <p:nvPr/>
        </p:nvSpPr>
        <p:spPr bwMode="auto">
          <a:xfrm>
            <a:off x="5791200" y="3429000"/>
            <a:ext cx="2438400" cy="2209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5791200" y="4419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5791200" y="4800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5791200" y="5257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 flipV="1">
            <a:off x="7696200" y="3886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 flipV="1">
            <a:off x="7696200" y="4267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 flipV="1">
            <a:off x="7696200" y="4724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5943600" y="3810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>
            <a:off x="6096000" y="3657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6248400" y="3505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6172200" y="3962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6553200" y="3962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9" name="Line 47"/>
          <p:cNvSpPr>
            <a:spLocks noChangeShapeType="1"/>
          </p:cNvSpPr>
          <p:nvPr/>
        </p:nvSpPr>
        <p:spPr bwMode="auto">
          <a:xfrm>
            <a:off x="6705600" y="3962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>
            <a:off x="7162800" y="3962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 flipV="1">
            <a:off x="6172200" y="3429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2" name="Line 50"/>
          <p:cNvSpPr>
            <a:spLocks noChangeShapeType="1"/>
          </p:cNvSpPr>
          <p:nvPr/>
        </p:nvSpPr>
        <p:spPr bwMode="auto">
          <a:xfrm flipV="1">
            <a:off x="6705600" y="3429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3" name="Line 51"/>
          <p:cNvSpPr>
            <a:spLocks noChangeShapeType="1"/>
          </p:cNvSpPr>
          <p:nvPr/>
        </p:nvSpPr>
        <p:spPr bwMode="auto">
          <a:xfrm flipV="1">
            <a:off x="7162800" y="3429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4" name="Line 52"/>
          <p:cNvSpPr>
            <a:spLocks noChangeShapeType="1"/>
          </p:cNvSpPr>
          <p:nvPr/>
        </p:nvSpPr>
        <p:spPr bwMode="auto">
          <a:xfrm>
            <a:off x="7848600" y="3810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5" name="Line 53"/>
          <p:cNvSpPr>
            <a:spLocks noChangeShapeType="1"/>
          </p:cNvSpPr>
          <p:nvPr/>
        </p:nvSpPr>
        <p:spPr bwMode="auto">
          <a:xfrm>
            <a:off x="8001000" y="3657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6" name="Line 54"/>
          <p:cNvSpPr>
            <a:spLocks noChangeShapeType="1"/>
          </p:cNvSpPr>
          <p:nvPr/>
        </p:nvSpPr>
        <p:spPr bwMode="auto">
          <a:xfrm>
            <a:off x="8153400" y="3505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2438400" y="5603875"/>
            <a:ext cx="5181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                                               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4 . 4 = 4</a:t>
            </a:r>
            <a:r>
              <a:rPr lang="en-US" sz="28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                             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. 4. 4 = 4</a:t>
            </a:r>
            <a:r>
              <a:rPr lang="en-US" sz="28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4175125" y="4156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7908925" y="5222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8213725" y="3851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3371" name="Line 59"/>
          <p:cNvSpPr>
            <a:spLocks noChangeShapeType="1"/>
          </p:cNvSpPr>
          <p:nvPr/>
        </p:nvSpPr>
        <p:spPr bwMode="auto">
          <a:xfrm>
            <a:off x="3657600" y="64008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72" name="Line 60"/>
          <p:cNvSpPr>
            <a:spLocks noChangeShapeType="1"/>
          </p:cNvSpPr>
          <p:nvPr/>
        </p:nvSpPr>
        <p:spPr bwMode="auto">
          <a:xfrm flipV="1">
            <a:off x="3886200" y="6019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73" name="Text Box 61"/>
          <p:cNvSpPr txBox="1">
            <a:spLocks noChangeArrowheads="1"/>
          </p:cNvSpPr>
          <p:nvPr/>
        </p:nvSpPr>
        <p:spPr bwMode="auto">
          <a:xfrm>
            <a:off x="3629025" y="5905500"/>
            <a:ext cx="1781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     </a:t>
            </a: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Exponent</a:t>
            </a:r>
          </a:p>
          <a:p>
            <a:pPr algn="ctr"/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Base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  <p:bldP spid="133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600200"/>
          </a:xfrm>
        </p:spPr>
        <p:txBody>
          <a:bodyPr/>
          <a:lstStyle/>
          <a:p>
            <a:r>
              <a:rPr lang="en-US" sz="3600" b="1" dirty="0"/>
              <a:t>Powers of  Ten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400"/>
          </a:p>
        </p:txBody>
      </p:sp>
      <p:graphicFrame>
        <p:nvGraphicFramePr>
          <p:cNvPr id="14340" name="Group 4"/>
          <p:cNvGraphicFramePr>
            <a:graphicFrameLocks noGrp="1"/>
          </p:cNvGraphicFramePr>
          <p:nvPr/>
        </p:nvGraphicFramePr>
        <p:xfrm>
          <a:off x="1524000" y="1397000"/>
          <a:ext cx="6096000" cy="414528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Power of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        =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        =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</a:t>
                      </a: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        =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181600" y="3957637"/>
          <a:ext cx="279400" cy="541338"/>
        </p:xfrm>
        <a:graphic>
          <a:graphicData uri="http://schemas.openxmlformats.org/presentationml/2006/ole">
            <p:oleObj spid="_x0000_s24577" name="Equation" r:id="rId3" imgW="20304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05400" y="4572000"/>
          <a:ext cx="431800" cy="393700"/>
        </p:xfrm>
        <a:graphic>
          <a:graphicData uri="http://schemas.openxmlformats.org/presentationml/2006/ole">
            <p:oleObj spid="_x0000_s24578" name="Equation" r:id="rId4" imgW="279360" imgH="393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05400" y="5029200"/>
          <a:ext cx="457200" cy="506186"/>
        </p:xfrm>
        <a:graphic>
          <a:graphicData uri="http://schemas.openxmlformats.org/presentationml/2006/ole">
            <p:oleObj spid="_x0000_s24579" name="Equation" r:id="rId5" imgW="355320" imgH="393480" progId="Equation.3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FFCC00"/>
                </a:solidFill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1.3            Integer  Exponents</a:t>
            </a:r>
            <a:endParaRPr lang="en-US" sz="28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  Let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be a nonzero real number and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be a positive integer. Then 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 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US" sz="2800" i="1" baseline="30000" dirty="0">
                <a:solidFill>
                  <a:schemeClr val="tx2"/>
                </a:solidFill>
                <a:cs typeface="Times New Roman" pitchFamily="18" charset="0"/>
              </a:rPr>
              <a:t>n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= a. a. a. a……a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 (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factors of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)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 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US" sz="2800" i="1" baseline="30000" dirty="0">
                <a:solidFill>
                  <a:schemeClr val="tx2"/>
                </a:solidFill>
                <a:cs typeface="Times New Roman" pitchFamily="18" charset="0"/>
              </a:rPr>
              <a:t>0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= 1, and  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a </a:t>
            </a:r>
            <a:r>
              <a:rPr lang="en-US" sz="2800" i="1" baseline="30000" dirty="0">
                <a:solidFill>
                  <a:schemeClr val="tx2"/>
                </a:solidFill>
                <a:cs typeface="Times New Roman" pitchFamily="18" charset="0"/>
              </a:rPr>
              <a:t>–n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cs typeface="Times New Roman" pitchFamily="18" charset="0"/>
              </a:rPr>
              <a:t>= </a:t>
            </a:r>
            <a:endParaRPr lang="en-US" sz="2800" i="1" baseline="30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 baseline="30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 a </a:t>
            </a:r>
            <a:r>
              <a:rPr lang="en-US" sz="2800" i="1" baseline="30000" dirty="0">
                <a:solidFill>
                  <a:schemeClr val="tx2"/>
                </a:solidFill>
                <a:cs typeface="Times New Roman" pitchFamily="18" charset="0"/>
              </a:rPr>
              <a:t>-n       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b </a:t>
            </a:r>
            <a:r>
              <a:rPr lang="en-US" sz="2800" i="1" baseline="30000" dirty="0">
                <a:solidFill>
                  <a:schemeClr val="tx2"/>
                </a:solidFill>
                <a:cs typeface="Times New Roman" pitchFamily="18" charset="0"/>
              </a:rPr>
              <a:t>m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b </a:t>
            </a:r>
            <a:r>
              <a:rPr lang="en-US" sz="2800" i="1" baseline="30000" dirty="0">
                <a:solidFill>
                  <a:schemeClr val="tx2"/>
                </a:solidFill>
                <a:cs typeface="Times New Roman" pitchFamily="18" charset="0"/>
              </a:rPr>
              <a:t>-m  =  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a </a:t>
            </a:r>
            <a:r>
              <a:rPr lang="en-US" sz="2800" i="1" baseline="30000" dirty="0">
                <a:solidFill>
                  <a:schemeClr val="tx2"/>
                </a:solidFill>
                <a:cs typeface="Times New Roman" pitchFamily="18" charset="0"/>
              </a:rPr>
              <a:t>n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i="1" baseline="30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a  </a:t>
            </a:r>
            <a:r>
              <a:rPr lang="en-US" sz="2800" i="1" baseline="30000" dirty="0">
                <a:solidFill>
                  <a:schemeClr val="tx2"/>
                </a:solidFill>
                <a:cs typeface="Times New Roman" pitchFamily="18" charset="0"/>
              </a:rPr>
              <a:t>-n       </a:t>
            </a:r>
            <a:r>
              <a:rPr lang="en-US" sz="2800" i="1" dirty="0" smtClean="0">
                <a:solidFill>
                  <a:schemeClr val="tx2"/>
                </a:solidFill>
                <a:cs typeface="Times New Roman" pitchFamily="18" charset="0"/>
              </a:rPr>
              <a:t>b   </a:t>
            </a:r>
            <a:r>
              <a:rPr lang="en-US" sz="2800" i="1" baseline="30000" dirty="0">
                <a:solidFill>
                  <a:schemeClr val="tx2"/>
                </a:solidFill>
                <a:cs typeface="Times New Roman" pitchFamily="18" charset="0"/>
              </a:rPr>
              <a:t>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b   </a:t>
            </a:r>
            <a:r>
              <a:rPr lang="en-US" sz="2800" i="1" baseline="30000" dirty="0">
                <a:solidFill>
                  <a:schemeClr val="tx2"/>
                </a:solidFill>
                <a:cs typeface="Times New Roman" pitchFamily="18" charset="0"/>
              </a:rPr>
              <a:t>  =   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a</a:t>
            </a:r>
            <a:endParaRPr lang="en-US" sz="2800" i="1" baseline="30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i="1" baseline="30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aseline="30000" dirty="0">
                <a:solidFill>
                  <a:schemeClr val="tx2"/>
                </a:solidFill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aseline="30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FFCC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FFCC00"/>
              </a:solidFill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762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752600" y="3505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33400" y="4343400"/>
            <a:ext cx="5334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600200" y="4343400"/>
            <a:ext cx="609600" cy="10668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858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6764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962400" y="2590799"/>
          <a:ext cx="381000" cy="656167"/>
        </p:xfrm>
        <a:graphic>
          <a:graphicData uri="http://schemas.openxmlformats.org/presentationml/2006/ole">
            <p:oleObj spid="_x0000_s23553" name="Equation" r:id="rId3" imgW="228600" imgH="393480" progId="Equation.3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cont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1025"/>
            <a:ext cx="8229600" cy="42751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000" b="1" u="sng" baseline="30000">
                <a:solidFill>
                  <a:schemeClr val="tx2"/>
                </a:solidFill>
                <a:cs typeface="Times New Roman" pitchFamily="18" charset="0"/>
              </a:rPr>
              <a:t>The Product Rule</a:t>
            </a:r>
            <a:r>
              <a:rPr lang="en-US" sz="3600" b="1" baseline="30000">
                <a:solidFill>
                  <a:schemeClr val="tx2"/>
                </a:solidFill>
                <a:cs typeface="Times New Roman" pitchFamily="18" charset="0"/>
              </a:rPr>
              <a:t> </a:t>
            </a:r>
            <a:endParaRPr lang="en-US" sz="2800" b="1" baseline="3000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aseline="30000">
                <a:solidFill>
                  <a:schemeClr val="tx2"/>
                </a:solidFill>
                <a:cs typeface="Times New Roman" pitchFamily="18" charset="0"/>
              </a:rPr>
              <a:t>  </a:t>
            </a:r>
            <a:r>
              <a:rPr lang="en-US" baseline="30000">
                <a:solidFill>
                  <a:schemeClr val="tx2"/>
                </a:solidFill>
                <a:cs typeface="Times New Roman" pitchFamily="18" charset="0"/>
              </a:rPr>
              <a:t>For any non zero number </a:t>
            </a:r>
            <a:r>
              <a:rPr lang="en-US" i="1" baseline="3000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US" baseline="30000">
                <a:solidFill>
                  <a:schemeClr val="tx2"/>
                </a:solidFill>
                <a:cs typeface="Times New Roman" pitchFamily="18" charset="0"/>
              </a:rPr>
              <a:t> and integers </a:t>
            </a:r>
            <a:r>
              <a:rPr lang="en-US" i="1" baseline="30000">
                <a:solidFill>
                  <a:schemeClr val="tx2"/>
                </a:solidFill>
                <a:cs typeface="Times New Roman" pitchFamily="18" charset="0"/>
              </a:rPr>
              <a:t>m</a:t>
            </a:r>
            <a:r>
              <a:rPr lang="en-US" baseline="30000">
                <a:solidFill>
                  <a:schemeClr val="tx2"/>
                </a:solidFill>
                <a:cs typeface="Times New Roman" pitchFamily="18" charset="0"/>
              </a:rPr>
              <a:t> and </a:t>
            </a:r>
            <a:r>
              <a:rPr lang="en-US" i="1" baseline="3000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US" baseline="30000">
                <a:solidFill>
                  <a:schemeClr val="tx2"/>
                </a:solidFill>
                <a:cs typeface="Times New Roman" pitchFamily="18" charset="0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i="1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US" i="1" baseline="30000">
                <a:solidFill>
                  <a:schemeClr val="tx2"/>
                </a:solidFill>
                <a:cs typeface="Times New Roman" pitchFamily="18" charset="0"/>
              </a:rPr>
              <a:t>m</a:t>
            </a:r>
            <a:r>
              <a:rPr lang="en-US" i="1">
                <a:solidFill>
                  <a:schemeClr val="tx2"/>
                </a:solidFill>
                <a:cs typeface="Times New Roman" pitchFamily="18" charset="0"/>
              </a:rPr>
              <a:t> . a</a:t>
            </a:r>
            <a:r>
              <a:rPr lang="en-US" i="1" baseline="3000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US" i="1">
                <a:solidFill>
                  <a:schemeClr val="tx2"/>
                </a:solidFill>
                <a:cs typeface="Times New Roman" pitchFamily="18" charset="0"/>
              </a:rPr>
              <a:t> = a </a:t>
            </a:r>
            <a:r>
              <a:rPr lang="en-US" i="1" baseline="30000">
                <a:solidFill>
                  <a:schemeClr val="tx2"/>
                </a:solidFill>
                <a:cs typeface="Times New Roman" pitchFamily="18" charset="0"/>
              </a:rPr>
              <a:t>m+n</a:t>
            </a:r>
            <a:endParaRPr lang="en-US" i="1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u="sng">
                <a:solidFill>
                  <a:schemeClr val="tx2"/>
                </a:solidFill>
                <a:cs typeface="Times New Roman" pitchFamily="18" charset="0"/>
              </a:rPr>
              <a:t>The Quotient Rule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tx2"/>
                </a:solidFill>
                <a:cs typeface="Times New Roman" pitchFamily="18" charset="0"/>
              </a:rPr>
              <a:t>    For any nonzero number a and integers </a:t>
            </a: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m</a:t>
            </a:r>
            <a:r>
              <a:rPr lang="en-US" sz="2800">
                <a:solidFill>
                  <a:schemeClr val="tx2"/>
                </a:solidFill>
                <a:cs typeface="Times New Roman" pitchFamily="18" charset="0"/>
              </a:rPr>
              <a:t> and </a:t>
            </a: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US" sz="2800">
                <a:solidFill>
                  <a:schemeClr val="tx2"/>
                </a:solidFill>
                <a:cs typeface="Times New Roman" pitchFamily="18" charset="0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tx2"/>
                </a:solidFill>
                <a:cs typeface="Times New Roman" pitchFamily="18" charset="0"/>
              </a:rPr>
              <a:t>    </a:t>
            </a: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US" sz="2800" i="1" baseline="30000">
                <a:solidFill>
                  <a:schemeClr val="tx2"/>
                </a:solidFill>
                <a:cs typeface="Times New Roman" pitchFamily="18" charset="0"/>
              </a:rPr>
              <a:t>m</a:t>
            </a:r>
            <a:endParaRPr lang="en-US" sz="2800" i="1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           =   a </a:t>
            </a:r>
            <a:r>
              <a:rPr lang="en-US" sz="2800" i="1" baseline="30000">
                <a:solidFill>
                  <a:schemeClr val="tx2"/>
                </a:solidFill>
                <a:cs typeface="Times New Roman" pitchFamily="18" charset="0"/>
              </a:rPr>
              <a:t>m – n</a:t>
            </a:r>
            <a:endParaRPr lang="en-US" sz="2800" i="1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    a </a:t>
            </a:r>
            <a:r>
              <a:rPr lang="en-US" sz="2800" i="1" baseline="30000">
                <a:solidFill>
                  <a:schemeClr val="tx2"/>
                </a:solidFill>
                <a:cs typeface="Times New Roman" pitchFamily="18" charset="0"/>
              </a:rPr>
              <a:t>n</a:t>
            </a:r>
            <a:endParaRPr lang="en-US" sz="2800" i="1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838200" y="5257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458200" cy="5867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b="1" u="sng">
              <a:solidFill>
                <a:srgbClr val="FFCC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u="sng">
                <a:solidFill>
                  <a:schemeClr val="tx2"/>
                </a:solidFill>
                <a:cs typeface="Times New Roman" pitchFamily="18" charset="0"/>
              </a:rPr>
              <a:t>Raising Products To Powers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solidFill>
                  <a:srgbClr val="FFCC00"/>
                </a:solidFill>
                <a:cs typeface="Times New Roman" pitchFamily="18" charset="0"/>
              </a:rPr>
              <a:t>    </a:t>
            </a:r>
            <a:r>
              <a:rPr lang="en-US" sz="2800" b="1">
                <a:solidFill>
                  <a:schemeClr val="tx2"/>
                </a:solidFill>
                <a:cs typeface="Times New Roman" pitchFamily="18" charset="0"/>
              </a:rPr>
              <a:t>For any real numbers a and b and integer n,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  <a:cs typeface="Times New Roman" pitchFamily="18" charset="0"/>
              </a:rPr>
              <a:t>                 (ab) </a:t>
            </a:r>
            <a:r>
              <a:rPr lang="en-US" sz="2800" i="1" baseline="3000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 = a </a:t>
            </a:r>
            <a:r>
              <a:rPr lang="en-US" sz="2800" i="1" baseline="3000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 b </a:t>
            </a:r>
            <a:r>
              <a:rPr lang="en-US" sz="2800" i="1" baseline="3000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u="sng">
                <a:solidFill>
                  <a:schemeClr val="tx2"/>
                </a:solidFill>
                <a:cs typeface="Times New Roman" pitchFamily="18" charset="0"/>
              </a:rPr>
              <a:t>Raising Powers to Powers</a:t>
            </a:r>
            <a:endParaRPr lang="en-US" sz="2800" u="sng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tx2"/>
                </a:solidFill>
                <a:cs typeface="Times New Roman" pitchFamily="18" charset="0"/>
              </a:rPr>
              <a:t>    For any real number </a:t>
            </a: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US" sz="2800">
                <a:solidFill>
                  <a:schemeClr val="tx2"/>
                </a:solidFill>
                <a:cs typeface="Times New Roman" pitchFamily="18" charset="0"/>
              </a:rPr>
              <a:t> and integers </a:t>
            </a: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m</a:t>
            </a:r>
            <a:r>
              <a:rPr lang="en-US" sz="2800">
                <a:solidFill>
                  <a:schemeClr val="tx2"/>
                </a:solidFill>
                <a:cs typeface="Times New Roman" pitchFamily="18" charset="0"/>
              </a:rPr>
              <a:t> and </a:t>
            </a: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US" sz="2800">
                <a:solidFill>
                  <a:schemeClr val="tx2"/>
                </a:solidFill>
                <a:cs typeface="Times New Roman" pitchFamily="18" charset="0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tx2"/>
                </a:solidFill>
                <a:cs typeface="Times New Roman" pitchFamily="18" charset="0"/>
              </a:rPr>
              <a:t>    </a:t>
            </a: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(a</a:t>
            </a:r>
            <a:r>
              <a:rPr lang="en-US" sz="2800" i="1" baseline="30000">
                <a:solidFill>
                  <a:schemeClr val="tx2"/>
                </a:solidFill>
                <a:cs typeface="Times New Roman" pitchFamily="18" charset="0"/>
              </a:rPr>
              <a:t>m</a:t>
            </a: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)</a:t>
            </a:r>
            <a:r>
              <a:rPr lang="en-US" sz="2800" i="1" baseline="3000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 = a </a:t>
            </a:r>
            <a:r>
              <a:rPr lang="en-US" sz="2800" i="1" baseline="30000">
                <a:solidFill>
                  <a:schemeClr val="tx2"/>
                </a:solidFill>
                <a:cs typeface="Times New Roman" pitchFamily="18" charset="0"/>
              </a:rPr>
              <a:t>mn</a:t>
            </a:r>
            <a:r>
              <a:rPr lang="en-US" sz="2800" baseline="30000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baseline="3000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baseline="30000">
                <a:solidFill>
                  <a:schemeClr val="tx2"/>
                </a:solidFill>
                <a:cs typeface="Times New Roman" pitchFamily="18" charset="0"/>
              </a:rPr>
              <a:t>     </a:t>
            </a:r>
            <a:r>
              <a:rPr lang="en-US" sz="2800" b="1" u="sng">
                <a:solidFill>
                  <a:schemeClr val="tx2"/>
                </a:solidFill>
                <a:cs typeface="Times New Roman" pitchFamily="18" charset="0"/>
              </a:rPr>
              <a:t>Raising Quotients to Powers</a:t>
            </a:r>
            <a:endParaRPr lang="en-US" sz="2800" u="sng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chemeClr val="tx2"/>
                </a:solidFill>
                <a:cs typeface="Times New Roman" pitchFamily="18" charset="0"/>
              </a:rPr>
              <a:t>    For nonzero numbers </a:t>
            </a:r>
            <a:r>
              <a:rPr lang="en-US" sz="2800" b="1" i="1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US" sz="2800" b="1">
                <a:solidFill>
                  <a:schemeClr val="tx2"/>
                </a:solidFill>
                <a:cs typeface="Times New Roman" pitchFamily="18" charset="0"/>
              </a:rPr>
              <a:t> and </a:t>
            </a:r>
            <a:r>
              <a:rPr lang="en-US" sz="2800" b="1" i="1">
                <a:solidFill>
                  <a:schemeClr val="tx2"/>
                </a:solidFill>
                <a:cs typeface="Times New Roman" pitchFamily="18" charset="0"/>
              </a:rPr>
              <a:t>b </a:t>
            </a:r>
            <a:r>
              <a:rPr lang="en-US" sz="2800" b="1">
                <a:solidFill>
                  <a:schemeClr val="tx2"/>
                </a:solidFill>
                <a:cs typeface="Times New Roman" pitchFamily="18" charset="0"/>
              </a:rPr>
              <a:t>and any integer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  a   </a:t>
            </a:r>
            <a:r>
              <a:rPr lang="en-US" sz="2800" i="1" baseline="3000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 =  a</a:t>
            </a:r>
            <a:r>
              <a:rPr lang="en-US" sz="2800" i="1" baseline="3000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US" sz="2800" i="1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685800" y="5257800"/>
            <a:ext cx="685800" cy="9906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>
              <a:solidFill>
                <a:schemeClr val="tx2"/>
              </a:solidFill>
              <a:latin typeface="Times New Roman" pitchFamily="18" charset="0"/>
            </a:endParaRPr>
          </a:p>
          <a:p>
            <a:pPr algn="ctr"/>
            <a:endParaRPr lang="en-US" sz="2800">
              <a:solidFill>
                <a:schemeClr val="tx2"/>
              </a:solidFill>
              <a:latin typeface="Times New Roman" pitchFamily="18" charset="0"/>
            </a:endParaRPr>
          </a:p>
          <a:p>
            <a:pPr algn="ctr"/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b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7413" name="Equation" r:id="rId3" imgW="114120" imgH="215640" progId="Equation.3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7414" name="Equation" r:id="rId4" imgW="114120" imgH="215640" progId="Equation.3">
              <p:embed/>
            </p:oleObj>
          </a:graphicData>
        </a:graphic>
      </p:graphicFrame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057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981200" y="5638800"/>
            <a:ext cx="520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i="1" baseline="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838200" y="579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…Continued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FFCC00"/>
                </a:solidFill>
                <a:cs typeface="Times New Roman" pitchFamily="18" charset="0"/>
              </a:rPr>
              <a:t>    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A positive number a is in scientific notation when </a:t>
            </a:r>
            <a:r>
              <a:rPr lang="en-US" i="1" dirty="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is written as </a:t>
            </a:r>
            <a:r>
              <a:rPr lang="en-US" i="1" dirty="0">
                <a:solidFill>
                  <a:schemeClr val="tx2"/>
                </a:solidFill>
                <a:cs typeface="Times New Roman" pitchFamily="18" charset="0"/>
              </a:rPr>
              <a:t>b x 10</a:t>
            </a:r>
            <a:r>
              <a:rPr lang="en-US" i="1" baseline="30000" dirty="0">
                <a:solidFill>
                  <a:schemeClr val="tx2"/>
                </a:solidFill>
                <a:cs typeface="Times New Roman" pitchFamily="18" charset="0"/>
              </a:rPr>
              <a:t>n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, where </a:t>
            </a:r>
            <a:r>
              <a:rPr lang="en-US" i="1" dirty="0">
                <a:solidFill>
                  <a:schemeClr val="tx2"/>
                </a:solidFill>
                <a:cs typeface="Times New Roman" pitchFamily="18" charset="0"/>
              </a:rPr>
              <a:t>1 &lt; b &lt; 10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and </a:t>
            </a:r>
            <a:r>
              <a:rPr lang="en-US" i="1" dirty="0">
                <a:solidFill>
                  <a:schemeClr val="tx2"/>
                </a:solidFill>
                <a:cs typeface="Times New Roman" pitchFamily="18" charset="0"/>
              </a:rPr>
              <a:t>n is an integer</a:t>
            </a:r>
            <a:r>
              <a:rPr lang="en-US" dirty="0">
                <a:solidFill>
                  <a:srgbClr val="FFCC00"/>
                </a:solidFill>
                <a:cs typeface="Times New Roman" pitchFamily="18" charset="0"/>
              </a:rPr>
              <a:t>. 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>
                <a:solidFill>
                  <a:schemeClr val="tx2"/>
                </a:solidFill>
                <a:cs typeface="Times New Roman" pitchFamily="18" charset="0"/>
              </a:rPr>
              <a:t>Scientific Notation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  Example 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: </a:t>
            </a:r>
            <a:r>
              <a:rPr lang="en-US" i="1" dirty="0">
                <a:solidFill>
                  <a:schemeClr val="tx2"/>
                </a:solidFill>
                <a:cs typeface="Times New Roman" pitchFamily="18" charset="0"/>
              </a:rPr>
              <a:t>52,600 = 5.26 x 10</a:t>
            </a:r>
            <a:r>
              <a:rPr lang="en-US" i="1" baseline="30000" dirty="0">
                <a:solidFill>
                  <a:schemeClr val="tx2"/>
                </a:solidFill>
                <a:cs typeface="Times New Roman" pitchFamily="18" charset="0"/>
              </a:rPr>
              <a:t>4</a:t>
            </a:r>
            <a:r>
              <a:rPr lang="en-US" i="1" dirty="0">
                <a:solidFill>
                  <a:schemeClr val="tx2"/>
                </a:solidFill>
                <a:cs typeface="Times New Roman" pitchFamily="18" charset="0"/>
              </a:rPr>
              <a:t> and 0.0068 = 6.8 x 10 </a:t>
            </a:r>
            <a:r>
              <a:rPr lang="en-US" i="1" baseline="30000" dirty="0">
                <a:solidFill>
                  <a:schemeClr val="tx2"/>
                </a:solidFill>
                <a:cs typeface="Times New Roman" pitchFamily="18" charset="0"/>
              </a:rPr>
              <a:t>-3</a:t>
            </a:r>
            <a:r>
              <a:rPr lang="en-US" i="1" dirty="0">
                <a:solidFill>
                  <a:schemeClr val="tx2"/>
                </a:solidFill>
                <a:cs typeface="Times New Roman" pitchFamily="18" charset="0"/>
              </a:rPr>
              <a:t>               </a:t>
            </a:r>
          </a:p>
          <a:p>
            <a:pPr>
              <a:buFontTx/>
              <a:buNone/>
            </a:pPr>
            <a:r>
              <a:rPr lang="en-US" dirty="0">
                <a:cs typeface="Times New Roman" pitchFamily="18" charset="0"/>
              </a:rPr>
              <a:t> 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609600"/>
          </a:xfrm>
        </p:spPr>
        <p:txBody>
          <a:bodyPr/>
          <a:lstStyle/>
          <a:p>
            <a:r>
              <a:rPr lang="en-US" sz="3600" b="1" dirty="0">
                <a:solidFill>
                  <a:srgbClr val="FFCC00"/>
                </a:solidFill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CC00"/>
                </a:solidFill>
                <a:cs typeface="Times New Roman" pitchFamily="18" charset="0"/>
              </a:rPr>
            </a:br>
            <a:r>
              <a:rPr lang="en-US" sz="3600" b="1" dirty="0">
                <a:solidFill>
                  <a:srgbClr val="FFCC00"/>
                </a:solidFill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CC00"/>
                </a:solidFill>
                <a:cs typeface="Times New Roman" pitchFamily="18" charset="0"/>
              </a:rPr>
            </a:br>
            <a:r>
              <a:rPr lang="en-US" sz="3600" b="1" dirty="0">
                <a:solidFill>
                  <a:srgbClr val="FFCC00"/>
                </a:solidFill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CC00"/>
                </a:solidFill>
                <a:cs typeface="Times New Roman" pitchFamily="18" charset="0"/>
              </a:rPr>
            </a:br>
            <a:r>
              <a:rPr lang="en-US" sz="3600" b="1" dirty="0">
                <a:solidFill>
                  <a:srgbClr val="FFCC00"/>
                </a:solidFill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CC00"/>
                </a:solidFill>
                <a:cs typeface="Times New Roman" pitchFamily="18" charset="0"/>
              </a:rPr>
            </a:br>
            <a:r>
              <a:rPr lang="en-US" sz="3200" b="1" dirty="0" smtClean="0">
                <a:cs typeface="Times New Roman" pitchFamily="18" charset="0"/>
              </a:rPr>
              <a:t>1.4    </a:t>
            </a:r>
            <a:r>
              <a:rPr lang="en-US" sz="3200" b="1" dirty="0">
                <a:cs typeface="Times New Roman" pitchFamily="18" charset="0"/>
              </a:rPr>
              <a:t>Variables, Equations , and Formulas</a:t>
            </a:r>
            <a:r>
              <a:rPr lang="en-US" b="1" dirty="0">
                <a:cs typeface="Times New Roman" pitchFamily="18" charset="0"/>
              </a:rPr>
              <a:t> </a:t>
            </a:r>
            <a:br>
              <a:rPr lang="en-US" b="1" dirty="0">
                <a:cs typeface="Times New Roman" pitchFamily="18" charset="0"/>
              </a:rPr>
            </a:br>
            <a:r>
              <a:rPr lang="en-US" dirty="0">
                <a:cs typeface="Times New Roman" pitchFamily="18" charset="0"/>
              </a:rPr>
              <a:t/>
            </a:r>
            <a:br>
              <a:rPr lang="en-US" dirty="0">
                <a:cs typeface="Times New Roman" pitchFamily="18" charset="0"/>
              </a:rPr>
            </a:br>
            <a:endParaRPr lang="en-US" dirty="0"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A </a:t>
            </a:r>
            <a:r>
              <a:rPr lang="en-US" sz="2800" b="1" i="1" u="sng" dirty="0">
                <a:solidFill>
                  <a:schemeClr val="tx2"/>
                </a:solidFill>
                <a:cs typeface="Times New Roman" pitchFamily="18" charset="0"/>
              </a:rPr>
              <a:t>variable</a:t>
            </a:r>
            <a:r>
              <a:rPr lang="en-US" sz="2800" u="sng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is a symbol, such as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x, y, t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, used to represent any unknown number or quantity.</a:t>
            </a:r>
          </a:p>
          <a:p>
            <a:pPr>
              <a:buFont typeface="Wingdings" pitchFamily="2" charset="2"/>
              <a:buNone/>
            </a:pPr>
            <a:endParaRPr lang="en-US" sz="28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An </a:t>
            </a:r>
            <a:r>
              <a:rPr lang="en-US" sz="2800" b="1" i="1" u="sng" dirty="0">
                <a:solidFill>
                  <a:schemeClr val="tx2"/>
                </a:solidFill>
                <a:cs typeface="Times New Roman" pitchFamily="18" charset="0"/>
              </a:rPr>
              <a:t>algebraic expression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consists of numbers, variables, arithmetic symbols, </a:t>
            </a:r>
            <a:r>
              <a:rPr lang="en-US" sz="2800" dirty="0" smtClean="0">
                <a:solidFill>
                  <a:schemeClr val="tx2"/>
                </a:solidFill>
                <a:cs typeface="Times New Roman" pitchFamily="18" charset="0"/>
              </a:rPr>
              <a:t>parenthesis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, brackets, square roots.</a:t>
            </a:r>
          </a:p>
          <a:p>
            <a:pPr>
              <a:buFont typeface="Wingdings" pitchFamily="2" charset="2"/>
              <a:buNone/>
            </a:pPr>
            <a:r>
              <a:rPr lang="en-US" sz="2800" i="1" u="sng" dirty="0" smtClean="0">
                <a:solidFill>
                  <a:schemeClr val="tx2"/>
                </a:solidFill>
                <a:cs typeface="Times New Roman" pitchFamily="18" charset="0"/>
              </a:rPr>
              <a:t>Example</a:t>
            </a:r>
            <a:r>
              <a:rPr lang="en-US" sz="2800" dirty="0" smtClean="0">
                <a:solidFill>
                  <a:schemeClr val="tx2"/>
                </a:solidFill>
                <a:cs typeface="Times New Roman" pitchFamily="18" charset="0"/>
              </a:rPr>
              <a:t>     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6,  x + 2,  4(t – 1)+ 1, 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6096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6248400" y="5029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6400800" y="5029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553200" y="5029200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X + 1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…cont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An </a:t>
            </a:r>
            <a:r>
              <a:rPr lang="en-US" sz="2800" b="1" i="1" u="sng" dirty="0">
                <a:solidFill>
                  <a:schemeClr val="tx2"/>
                </a:solidFill>
                <a:cs typeface="Times New Roman" pitchFamily="18" charset="0"/>
              </a:rPr>
              <a:t>equation</a:t>
            </a:r>
            <a:r>
              <a:rPr lang="en-US" sz="2800" u="sng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is a statement that says two mathematical expressions are equal.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   </a:t>
            </a:r>
            <a:r>
              <a:rPr lang="en-US" sz="2800" b="1" i="1" u="sng" dirty="0">
                <a:solidFill>
                  <a:schemeClr val="tx2"/>
                </a:solidFill>
                <a:cs typeface="Times New Roman" pitchFamily="18" charset="0"/>
              </a:rPr>
              <a:t>Examples of equation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  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3 + 6 = 9, x + 1 = 4,  d = 30t, and x + y = 20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A  </a:t>
            </a:r>
            <a:r>
              <a:rPr lang="en-US" sz="2800" b="1" i="1" u="sng" dirty="0">
                <a:solidFill>
                  <a:schemeClr val="tx2"/>
                </a:solidFill>
                <a:cs typeface="Times New Roman" pitchFamily="18" charset="0"/>
              </a:rPr>
              <a:t>formula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is an equation that can be used to calculate one quantity by using a known value of another quantity.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   The formula 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y = </a:t>
            </a:r>
            <a:r>
              <a:rPr lang="en-US" sz="2800" b="1" i="1" dirty="0" smtClean="0">
                <a:solidFill>
                  <a:schemeClr val="tx2"/>
                </a:solidFill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chemeClr val="tx2"/>
                </a:solidFill>
                <a:cs typeface="Times New Roman" pitchFamily="18" charset="0"/>
              </a:rPr>
              <a:t>computes 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the no. of yards in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x 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feet. If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x= 15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, then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y</a:t>
            </a:r>
            <a:r>
              <a:rPr lang="en-US" sz="2800" i="1" dirty="0" smtClean="0">
                <a:solidFill>
                  <a:schemeClr val="tx2"/>
                </a:solidFill>
                <a:cs typeface="Times New Roman" pitchFamily="18" charset="0"/>
              </a:rPr>
              <a:t>=     =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5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.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0" y="5181600"/>
          <a:ext cx="228600" cy="590550"/>
        </p:xfrm>
        <a:graphic>
          <a:graphicData uri="http://schemas.openxmlformats.org/presentationml/2006/ole">
            <p:oleObj spid="_x0000_s32769" name="Equation" r:id="rId4" imgW="15228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257800" y="5638800"/>
          <a:ext cx="304800" cy="590550"/>
        </p:xfrm>
        <a:graphic>
          <a:graphicData uri="http://schemas.openxmlformats.org/presentationml/2006/ole">
            <p:oleObj spid="_x0000_s32770" name="Equation" r:id="rId5" imgW="203040" imgH="39348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z="3600" b="1" dirty="0"/>
              <a:t>Square roots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9067800" cy="518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The number 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b</a:t>
            </a: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 is a </a:t>
            </a:r>
            <a:r>
              <a:rPr lang="en-US" sz="2400" b="1" i="1" u="sng" dirty="0">
                <a:solidFill>
                  <a:schemeClr val="tx2"/>
                </a:solidFill>
                <a:cs typeface="Times New Roman" pitchFamily="18" charset="0"/>
              </a:rPr>
              <a:t>square root</a:t>
            </a: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 of a number 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 if 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b</a:t>
            </a:r>
            <a:r>
              <a:rPr lang="en-US" sz="2400" i="1" baseline="30000" dirty="0">
                <a:solidFill>
                  <a:schemeClr val="tx2"/>
                </a:solidFill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= a.</a:t>
            </a: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i="1" dirty="0">
                <a:solidFill>
                  <a:schemeClr val="tx2"/>
                </a:solidFill>
                <a:cs typeface="Times New Roman" pitchFamily="18" charset="0"/>
              </a:rPr>
              <a:t>Example</a:t>
            </a: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 - One square root of 9 is 3 because 3</a:t>
            </a:r>
            <a:r>
              <a:rPr lang="en-US" sz="2400" baseline="30000" dirty="0">
                <a:solidFill>
                  <a:schemeClr val="tx2"/>
                </a:solidFill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 = 9.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The other square root of 9 is –3 because (-3)</a:t>
            </a:r>
            <a:r>
              <a:rPr lang="en-US" sz="2400" baseline="30000" dirty="0">
                <a:solidFill>
                  <a:schemeClr val="tx2"/>
                </a:solidFill>
                <a:cs typeface="Times New Roman" pitchFamily="18" charset="0"/>
              </a:rPr>
              <a:t>2 </a:t>
            </a: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= 9. We use 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symbol </a:t>
            </a: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</a:rPr>
              <a:t>to   9 </a:t>
            </a: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denote the positive or </a:t>
            </a:r>
            <a:r>
              <a:rPr lang="en-US" sz="2400" b="1" i="1" u="sng" dirty="0">
                <a:solidFill>
                  <a:schemeClr val="tx2"/>
                </a:solidFill>
                <a:cs typeface="Times New Roman" pitchFamily="18" charset="0"/>
              </a:rPr>
              <a:t>principal square root</a:t>
            </a: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 of 9.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That is,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9  = +3. The following are examples of how to evaluate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the square root symbol. A calculator is sometimes needed to approximate square roots,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     4 =  + 2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             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The symbol ‘ + ‘ is read ‘plus or minus’. Note that  </a:t>
            </a: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</a:rPr>
              <a:t>2 represents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numbers 2 or –2.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FFCC00"/>
                </a:solidFill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FFCC00"/>
              </a:solidFill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1508" name="Equation" r:id="rId3" imgW="114120" imgH="21564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1509" name="Equation" r:id="rId4" imgW="114120" imgH="21564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1510" name="Equation" r:id="rId5" imgW="114120" imgH="215640" progId="Equation.3">
              <p:embed/>
            </p:oleObj>
          </a:graphicData>
        </a:graphic>
      </p:graphicFrame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6764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1828800" y="2286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1905000" y="228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15240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V="1">
            <a:off x="22860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048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533400" y="4267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609600" y="4191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6858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Cube roots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cs typeface="Times New Roman" pitchFamily="18" charset="0"/>
              </a:rPr>
              <a:t> 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The number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b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is a cube root of a number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if 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b</a:t>
            </a:r>
            <a:r>
              <a:rPr lang="en-US" sz="2800" i="1" baseline="30000" dirty="0">
                <a:solidFill>
                  <a:schemeClr val="tx2"/>
                </a:solidFill>
                <a:cs typeface="Times New Roman" pitchFamily="18" charset="0"/>
              </a:rPr>
              <a:t>3</a:t>
            </a:r>
            <a:r>
              <a:rPr lang="en-US" sz="2800" i="1" dirty="0">
                <a:solidFill>
                  <a:schemeClr val="tx2"/>
                </a:solidFill>
                <a:cs typeface="Times New Roman" pitchFamily="18" charset="0"/>
              </a:rPr>
              <a:t> = a 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The cube root of 8 is 2 because 2</a:t>
            </a:r>
            <a:r>
              <a:rPr lang="en-US" sz="2800" baseline="30000" dirty="0">
                <a:solidFill>
                  <a:schemeClr val="tx2"/>
                </a:solidFill>
                <a:cs typeface="Times New Roman" pitchFamily="18" charset="0"/>
              </a:rPr>
              <a:t>3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 = 8, which may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be written as </a:t>
            </a:r>
            <a:r>
              <a:rPr lang="en-US" sz="1800" dirty="0">
                <a:solidFill>
                  <a:schemeClr val="tx2"/>
                </a:solidFill>
                <a:cs typeface="Times New Roman" pitchFamily="18" charset="0"/>
              </a:rPr>
              <a:t>3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8  = 2. Similarly  </a:t>
            </a:r>
            <a:r>
              <a:rPr lang="en-US" sz="1800" dirty="0">
                <a:solidFill>
                  <a:schemeClr val="tx2"/>
                </a:solidFill>
                <a:cs typeface="Times New Roman" pitchFamily="18" charset="0"/>
              </a:rPr>
              <a:t>3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 –27 = -3 because 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(- 3)</a:t>
            </a:r>
            <a:r>
              <a:rPr lang="en-US" sz="2800" baseline="30000" dirty="0">
                <a:solidFill>
                  <a:schemeClr val="tx2"/>
                </a:solidFill>
                <a:cs typeface="Times New Roman" pitchFamily="18" charset="0"/>
              </a:rPr>
              <a:t>3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= - 27. </a:t>
            </a:r>
          </a:p>
          <a:p>
            <a:pPr>
              <a:buFontTx/>
              <a:buNone/>
            </a:pPr>
            <a:endParaRPr lang="en-US" sz="2800" b="1" u="sng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b="1" u="sng" dirty="0" smtClean="0">
                <a:solidFill>
                  <a:schemeClr val="tx2"/>
                </a:solidFill>
                <a:cs typeface="Times New Roman" pitchFamily="18" charset="0"/>
              </a:rPr>
              <a:t>Each </a:t>
            </a:r>
            <a:r>
              <a:rPr lang="en-US" sz="2800" b="1" u="sng" dirty="0">
                <a:solidFill>
                  <a:schemeClr val="tx2"/>
                </a:solidFill>
                <a:cs typeface="Times New Roman" pitchFamily="18" charset="0"/>
              </a:rPr>
              <a:t>real number has exactly one cube root.</a:t>
            </a:r>
          </a:p>
          <a:p>
            <a:pPr>
              <a:buFontTx/>
              <a:buNone/>
            </a:pPr>
            <a:endParaRPr lang="en-US" sz="2800" b="1" u="sng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800" b="1" u="sng" dirty="0">
              <a:solidFill>
                <a:schemeClr val="tx2"/>
              </a:solidFill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133600" y="35814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23622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3622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953000" y="35052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5257800" y="3124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54864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1.1  Describing Data with Set of numbers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srgbClr val="FFCC00"/>
                </a:solidFill>
                <a:cs typeface="Times New Roman" pitchFamily="18" charset="0"/>
              </a:rPr>
              <a:t>     </a:t>
            </a:r>
            <a:r>
              <a:rPr lang="en-US" sz="2800" b="1" i="1" u="sng" dirty="0">
                <a:cs typeface="Times New Roman" pitchFamily="18" charset="0"/>
              </a:rPr>
              <a:t>Natural Numbers</a:t>
            </a:r>
            <a:r>
              <a:rPr lang="en-US" sz="2800" b="1" dirty="0">
                <a:cs typeface="Times New Roman" pitchFamily="18" charset="0"/>
              </a:rPr>
              <a:t> are counting numbers </a:t>
            </a:r>
            <a:r>
              <a:rPr lang="en-US" sz="2800" b="1" dirty="0" smtClean="0">
                <a:cs typeface="Times New Roman" pitchFamily="18" charset="0"/>
              </a:rPr>
              <a:t>   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smtClean="0">
                <a:cs typeface="Times New Roman" pitchFamily="18" charset="0"/>
              </a:rPr>
              <a:t>       and   </a:t>
            </a:r>
            <a:r>
              <a:rPr lang="en-US" sz="2800" b="1" dirty="0">
                <a:cs typeface="Times New Roman" pitchFamily="18" charset="0"/>
              </a:rPr>
              <a:t>can be expressed as</a:t>
            </a:r>
            <a:endParaRPr lang="en-US" sz="2800" b="1" dirty="0">
              <a:solidFill>
                <a:srgbClr val="FFCC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FFCC00"/>
                </a:solidFill>
                <a:cs typeface="Times New Roman" pitchFamily="18" charset="0"/>
              </a:rPr>
              <a:t>     </a:t>
            </a:r>
            <a:r>
              <a:rPr lang="en-US" sz="2800" b="1" dirty="0" smtClean="0">
                <a:solidFill>
                  <a:srgbClr val="FFCC00"/>
                </a:solidFill>
                <a:cs typeface="Times New Roman" pitchFamily="18" charset="0"/>
              </a:rPr>
              <a:t>   </a:t>
            </a:r>
            <a:r>
              <a:rPr lang="en-US" sz="2800" b="1" i="1" dirty="0" smtClean="0">
                <a:solidFill>
                  <a:srgbClr val="FF0000"/>
                </a:solidFill>
                <a:cs typeface="Times New Roman" pitchFamily="18" charset="0"/>
              </a:rPr>
              <a:t>N </a:t>
            </a: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= { 1, 2, 3, 4, 5, 6, …. } 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i="1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FFCC00"/>
                </a:solidFill>
                <a:cs typeface="Times New Roman" pitchFamily="18" charset="0"/>
              </a:rPr>
              <a:t>    </a:t>
            </a:r>
            <a:r>
              <a:rPr lang="en-US" sz="2800" b="1" dirty="0" smtClean="0">
                <a:solidFill>
                  <a:srgbClr val="FFCC00"/>
                </a:solidFill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Set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braces {  }, are used to enclose the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      elements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of a set.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    A </a:t>
            </a:r>
            <a:r>
              <a:rPr lang="en-US" sz="2800" b="1" i="1" u="sng" dirty="0">
                <a:solidFill>
                  <a:schemeClr val="tx2"/>
                </a:solidFill>
                <a:cs typeface="Times New Roman" pitchFamily="18" charset="0"/>
              </a:rPr>
              <a:t>whole numbers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 is a set of numbers, is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       given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by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FFCC00"/>
                </a:solidFill>
                <a:cs typeface="Times New Roman" pitchFamily="18" charset="0"/>
              </a:rPr>
              <a:t>    </a:t>
            </a:r>
            <a:r>
              <a:rPr lang="en-US" sz="2800" b="1" dirty="0" smtClean="0">
                <a:solidFill>
                  <a:srgbClr val="FFCC00"/>
                </a:solidFill>
                <a:cs typeface="Times New Roman" pitchFamily="18" charset="0"/>
              </a:rPr>
              <a:t>   </a:t>
            </a:r>
            <a:r>
              <a:rPr lang="en-US" sz="2800" b="1" i="1" dirty="0" smtClean="0">
                <a:solidFill>
                  <a:srgbClr val="FF0000"/>
                </a:solidFill>
                <a:cs typeface="Times New Roman" pitchFamily="18" charset="0"/>
              </a:rPr>
              <a:t>W </a:t>
            </a: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= { 0, 1, 2, 3, 4, 5, ……}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FFCC00"/>
                </a:solidFill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FFCC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itchFamily="18" charset="0"/>
              </a:rPr>
              <a:t/>
            </a:r>
            <a:br>
              <a:rPr lang="en-US" b="1" dirty="0">
                <a:cs typeface="Times New Roman" pitchFamily="18" charset="0"/>
              </a:rPr>
            </a:br>
            <a:r>
              <a:rPr lang="en-US" b="1" dirty="0">
                <a:cs typeface="Times New Roman" pitchFamily="18" charset="0"/>
              </a:rPr>
              <a:t/>
            </a:r>
            <a:br>
              <a:rPr lang="en-US" b="1" dirty="0">
                <a:cs typeface="Times New Roman" pitchFamily="18" charset="0"/>
              </a:rPr>
            </a:br>
            <a:r>
              <a:rPr lang="en-US" sz="3600" b="1" dirty="0">
                <a:cs typeface="Times New Roman" pitchFamily="18" charset="0"/>
              </a:rPr>
              <a:t>1.5  Introduction to graphing</a:t>
            </a:r>
            <a:r>
              <a:rPr lang="en-US" b="1" dirty="0">
                <a:cs typeface="Times New Roman" pitchFamily="18" charset="0"/>
              </a:rPr>
              <a:t/>
            </a:r>
            <a:br>
              <a:rPr lang="en-US" b="1" dirty="0">
                <a:cs typeface="Times New Roman" pitchFamily="18" charset="0"/>
              </a:rPr>
            </a:br>
            <a:r>
              <a:rPr lang="en-US" b="1" dirty="0">
                <a:cs typeface="Times New Roman" pitchFamily="18" charset="0"/>
              </a:rPr>
              <a:t> </a:t>
            </a:r>
            <a:r>
              <a:rPr lang="en-US" dirty="0">
                <a:cs typeface="Times New Roman" pitchFamily="18" charset="0"/>
              </a:rPr>
              <a:t/>
            </a:r>
            <a:br>
              <a:rPr lang="en-US" dirty="0">
                <a:cs typeface="Times New Roman" pitchFamily="18" charset="0"/>
              </a:rPr>
            </a:br>
            <a:r>
              <a:rPr lang="en-US" b="1" dirty="0">
                <a:cs typeface="Times New Roman" pitchFamily="18" charset="0"/>
              </a:rPr>
              <a:t> </a:t>
            </a:r>
            <a:r>
              <a:rPr lang="en-US" dirty="0">
                <a:cs typeface="Times New Roman" pitchFamily="18" charset="0"/>
              </a:rPr>
              <a:t/>
            </a:r>
            <a:br>
              <a:rPr lang="en-US" dirty="0">
                <a:cs typeface="Times New Roman" pitchFamily="18" charset="0"/>
              </a:rPr>
            </a:br>
            <a:endParaRPr lang="en-US" dirty="0"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458200" cy="5867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cs typeface="Times New Roman" pitchFamily="18" charset="0"/>
              </a:rPr>
              <a:t>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 u="sng" dirty="0">
                <a:solidFill>
                  <a:schemeClr val="tx2"/>
                </a:solidFill>
                <a:cs typeface="Times New Roman" pitchFamily="18" charset="0"/>
              </a:rPr>
              <a:t>Relations is a set of Ordered pairs.</a:t>
            </a:r>
            <a:r>
              <a:rPr lang="en-US" sz="2800" i="1" u="sng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en-US" sz="2800" i="1" u="sng" dirty="0">
                <a:solidFill>
                  <a:schemeClr val="tx2"/>
                </a:solidFill>
                <a:cs typeface="Times New Roman" pitchFamily="18" charset="0"/>
              </a:rPr>
            </a:br>
            <a:endParaRPr lang="en-US" sz="2800" i="1" u="sng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If we denote the ordered pairs in a relation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(</a:t>
            </a:r>
            <a:r>
              <a:rPr lang="en-US" sz="2800" b="1" i="1" dirty="0" err="1">
                <a:solidFill>
                  <a:schemeClr val="tx2"/>
                </a:solidFill>
                <a:cs typeface="Times New Roman" pitchFamily="18" charset="0"/>
              </a:rPr>
              <a:t>x,y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),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then the set of all 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x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-values is called 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 u="sng" dirty="0">
                <a:solidFill>
                  <a:schemeClr val="tx2"/>
                </a:solidFill>
                <a:cs typeface="Times New Roman" pitchFamily="18" charset="0"/>
              </a:rPr>
              <a:t>Domain (D)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of the relation and the set of all 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values is called the </a:t>
            </a:r>
            <a:r>
              <a:rPr lang="en-US" sz="2800" b="1" i="1" u="sng" dirty="0">
                <a:solidFill>
                  <a:schemeClr val="tx2"/>
                </a:solidFill>
                <a:cs typeface="Times New Roman" pitchFamily="18" charset="0"/>
              </a:rPr>
              <a:t>Range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(R)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i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chemeClr val="tx2"/>
                </a:solidFill>
                <a:cs typeface="Times New Roman" pitchFamily="18" charset="0"/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= {(2, -2), (3, 4), (8, 9), (11, 13 )}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D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= {2, 3, 8, 11}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= { -2, 4, 9, 13 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solidFill>
                <a:schemeClr val="tx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  <p:bldP spid="2355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cs typeface="Times New Roman" pitchFamily="18" charset="0"/>
              </a:rPr>
              <a:t>Example 1.</a:t>
            </a:r>
            <a:r>
              <a:rPr lang="en-US" sz="3600" dirty="0">
                <a:cs typeface="Times New Roman" pitchFamily="18" charset="0"/>
              </a:rPr>
              <a:t/>
            </a:r>
            <a:br>
              <a:rPr lang="en-US" sz="3600" dirty="0">
                <a:cs typeface="Times New Roman" pitchFamily="18" charset="0"/>
              </a:rPr>
            </a:br>
            <a:endParaRPr lang="en-US" sz="3600" dirty="0"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 New Roman" pitchFamily="18" charset="0"/>
              </a:rPr>
              <a:t> 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Find the 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domain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and 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range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 for the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relation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given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by </a:t>
            </a:r>
            <a:endParaRPr lang="en-US" sz="28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S = {( -3, -1), (0,3), (2, 4), (4,5), (6,5)}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Solution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 </a:t>
            </a:r>
            <a:endParaRPr lang="en-US" sz="28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The 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domain D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 is determined by the </a:t>
            </a: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first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element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in each ordered pair, or </a:t>
            </a:r>
            <a:endParaRPr lang="en-US" sz="28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D ={-3, 0,2, 4,6}</a:t>
            </a:r>
            <a:endParaRPr lang="en-US" sz="2800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 </a:t>
            </a:r>
            <a:endParaRPr lang="en-US" sz="28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The 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range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 is determined by the second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element in each ordered pair, or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chemeClr val="tx2"/>
                </a:solidFill>
                <a:cs typeface="Times New Roman" pitchFamily="18" charset="0"/>
              </a:rPr>
              <a:t>R = {-1,3,4,5}</a:t>
            </a:r>
            <a:endParaRPr lang="en-US" sz="2800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  <p:bldP spid="2457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Cartesian Coordinate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066800" y="4572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514600" y="3048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5334000" y="4648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6705600" y="2971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90600" y="2971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066800" y="28194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Quadrant II  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</a:rPr>
              <a:t>y</a:t>
            </a: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    Quadrant I                                                   y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990600" y="5486400"/>
            <a:ext cx="7391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Times New Roman" pitchFamily="18" charset="0"/>
              </a:rPr>
              <a:t>Quadrant III              Quadrant IV</a:t>
            </a:r>
          </a:p>
          <a:p>
            <a:pPr>
              <a:spcBef>
                <a:spcPct val="50000"/>
              </a:spcBef>
            </a:pPr>
            <a:endParaRPr lang="en-US" sz="1600" b="1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Times New Roman" pitchFamily="18" charset="0"/>
              </a:rPr>
              <a:t>The </a:t>
            </a:r>
            <a:r>
              <a:rPr lang="en-US" sz="2000" b="1" i="1">
                <a:solidFill>
                  <a:schemeClr val="tx2"/>
                </a:solidFill>
                <a:latin typeface="Times New Roman" pitchFamily="18" charset="0"/>
              </a:rPr>
              <a:t>xy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</a:rPr>
              <a:t> – plane                                                           Plotting a point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022725" y="44053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x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8137525" y="4384675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  <a:r>
              <a:rPr lang="en-US" sz="1600" i="1">
                <a:solidFill>
                  <a:schemeClr val="tx2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667000" y="38100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Times New Roman" pitchFamily="18" charset="0"/>
              </a:rPr>
              <a:t>Origin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25908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219200" y="45720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</a:t>
            </a: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-2    -1          1   2                                               -2    -1        1     2</a:t>
            </a: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1752600" y="4572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2133600" y="4572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819400" y="4572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3124200" y="4572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019800" y="4648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400800" y="4648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7010400" y="4648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467600" y="4648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7467600" y="4648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67056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67056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934200" y="4648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70104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6705600" y="4343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6705600" y="3962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6705600" y="4038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6324600" y="3429000"/>
            <a:ext cx="3810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Times New Roman" pitchFamily="18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Times New Roman" pitchFamily="18" charset="0"/>
              </a:rPr>
              <a:t>1</a:t>
            </a:r>
          </a:p>
          <a:p>
            <a:pPr>
              <a:spcBef>
                <a:spcPct val="50000"/>
              </a:spcBef>
            </a:pPr>
            <a:endParaRPr lang="en-US" sz="1600" b="1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Times New Roman" pitchFamily="18" charset="0"/>
              </a:rPr>
              <a:t>-1</a:t>
            </a: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  <a:latin typeface="Times New Roman" pitchFamily="18" charset="0"/>
              </a:rPr>
              <a:t>-2</a:t>
            </a:r>
          </a:p>
          <a:p>
            <a:pPr>
              <a:spcBef>
                <a:spcPct val="50000"/>
              </a:spcBef>
            </a:pPr>
            <a:endParaRPr lang="en-US" sz="16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7315200" y="32766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Times New Roman" pitchFamily="18" charset="0"/>
              </a:rPr>
              <a:t>(1, 3)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2057400" y="3581400"/>
            <a:ext cx="5873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Times New Roman" pitchFamily="18" charset="0"/>
            </a:endParaRP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2</a:t>
            </a: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1</a:t>
            </a: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    0</a:t>
            </a: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-1</a:t>
            </a: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-2</a:t>
            </a: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2438400" y="4267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2438400" y="3962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2438400" y="50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>
            <a:off x="24384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>
            <a:off x="6705600" y="5029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>
            <a:off x="6705600" y="5334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69342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  <p:bldP spid="25610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752600"/>
          </a:xfrm>
        </p:spPr>
        <p:txBody>
          <a:bodyPr/>
          <a:lstStyle/>
          <a:p>
            <a:r>
              <a:rPr lang="en-US" b="1"/>
              <a:t>Scatterplots and Line Graphs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>
                <a:solidFill>
                  <a:schemeClr val="tx2"/>
                </a:solidFill>
              </a:rPr>
              <a:t>If distinct points are plotted in the </a:t>
            </a:r>
            <a:r>
              <a:rPr lang="en-US" sz="2800" b="1" i="1">
                <a:solidFill>
                  <a:schemeClr val="tx2"/>
                </a:solidFill>
              </a:rPr>
              <a:t>xy</a:t>
            </a:r>
            <a:r>
              <a:rPr lang="en-US" sz="2800" b="1">
                <a:solidFill>
                  <a:schemeClr val="tx2"/>
                </a:solidFill>
              </a:rPr>
              <a:t>- plane, the resulting graph is called a </a:t>
            </a:r>
            <a:r>
              <a:rPr lang="en-US" sz="2800" b="1" u="sng">
                <a:solidFill>
                  <a:schemeClr val="tx2"/>
                </a:solidFill>
              </a:rPr>
              <a:t>scatterplot.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295400" y="64770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1295400" y="23622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630" name="Group 6"/>
          <p:cNvGraphicFramePr>
            <a:graphicFrameLocks noGrp="1"/>
          </p:cNvGraphicFramePr>
          <p:nvPr/>
        </p:nvGraphicFramePr>
        <p:xfrm>
          <a:off x="1295400" y="2819400"/>
          <a:ext cx="2743200" cy="3627120"/>
        </p:xfrm>
        <a:graphic>
          <a:graphicData uri="http://schemas.openxmlformats.org/drawingml/2006/table">
            <a:tbl>
              <a:tblPr/>
              <a:tblGrid>
                <a:gridCol w="444500"/>
                <a:gridCol w="381000"/>
                <a:gridCol w="382588"/>
                <a:gridCol w="387350"/>
                <a:gridCol w="382587"/>
                <a:gridCol w="381000"/>
                <a:gridCol w="384175"/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96" name="Text Box 72"/>
          <p:cNvSpPr txBox="1">
            <a:spLocks noChangeArrowheads="1"/>
          </p:cNvSpPr>
          <p:nvPr/>
        </p:nvSpPr>
        <p:spPr bwMode="auto">
          <a:xfrm>
            <a:off x="1203325" y="6365875"/>
            <a:ext cx="298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    </a:t>
            </a: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1    2    3    4     5      6    7</a:t>
            </a:r>
            <a:endParaRPr lang="en-US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6697" name="Text Box 73"/>
          <p:cNvSpPr txBox="1">
            <a:spLocks noChangeArrowheads="1"/>
          </p:cNvSpPr>
          <p:nvPr/>
        </p:nvSpPr>
        <p:spPr bwMode="auto">
          <a:xfrm>
            <a:off x="990600" y="2667000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6698" name="Text Box 74"/>
          <p:cNvSpPr txBox="1">
            <a:spLocks noChangeArrowheads="1"/>
          </p:cNvSpPr>
          <p:nvPr/>
        </p:nvSpPr>
        <p:spPr bwMode="auto">
          <a:xfrm>
            <a:off x="838200" y="2667000"/>
            <a:ext cx="35877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7</a:t>
            </a: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6</a:t>
            </a: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5</a:t>
            </a: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4</a:t>
            </a: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3</a:t>
            </a: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2</a:t>
            </a: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6699" name="Oval 75"/>
          <p:cNvSpPr>
            <a:spLocks noChangeArrowheads="1"/>
          </p:cNvSpPr>
          <p:nvPr/>
        </p:nvSpPr>
        <p:spPr bwMode="auto">
          <a:xfrm>
            <a:off x="1676400" y="586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00" name="Oval 76"/>
          <p:cNvSpPr>
            <a:spLocks noChangeArrowheads="1"/>
          </p:cNvSpPr>
          <p:nvPr/>
        </p:nvSpPr>
        <p:spPr bwMode="auto">
          <a:xfrm flipV="1">
            <a:off x="2438400" y="4343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01" name="Oval 77"/>
          <p:cNvSpPr>
            <a:spLocks noChangeArrowheads="1"/>
          </p:cNvSpPr>
          <p:nvPr/>
        </p:nvSpPr>
        <p:spPr bwMode="auto">
          <a:xfrm>
            <a:off x="2819400" y="3276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02" name="Oval 78"/>
          <p:cNvSpPr>
            <a:spLocks noChangeArrowheads="1"/>
          </p:cNvSpPr>
          <p:nvPr/>
        </p:nvSpPr>
        <p:spPr bwMode="auto">
          <a:xfrm>
            <a:off x="3200400" y="640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03" name="Oval 79"/>
          <p:cNvSpPr>
            <a:spLocks noChangeArrowheads="1"/>
          </p:cNvSpPr>
          <p:nvPr/>
        </p:nvSpPr>
        <p:spPr bwMode="auto">
          <a:xfrm>
            <a:off x="3581400" y="487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04" name="Text Box 80"/>
          <p:cNvSpPr txBox="1">
            <a:spLocks noChangeArrowheads="1"/>
          </p:cNvSpPr>
          <p:nvPr/>
        </p:nvSpPr>
        <p:spPr bwMode="auto">
          <a:xfrm>
            <a:off x="5165725" y="62865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26705" name="Text Box 81"/>
          <p:cNvSpPr txBox="1">
            <a:spLocks noChangeArrowheads="1"/>
          </p:cNvSpPr>
          <p:nvPr/>
        </p:nvSpPr>
        <p:spPr bwMode="auto">
          <a:xfrm>
            <a:off x="898525" y="22479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26706" name="Text Box 82"/>
          <p:cNvSpPr txBox="1">
            <a:spLocks noChangeArrowheads="1"/>
          </p:cNvSpPr>
          <p:nvPr/>
        </p:nvSpPr>
        <p:spPr bwMode="auto">
          <a:xfrm>
            <a:off x="1905000" y="57150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(1, 1)</a:t>
            </a:r>
          </a:p>
        </p:txBody>
      </p:sp>
      <p:sp>
        <p:nvSpPr>
          <p:cNvPr id="26707" name="Text Box 83"/>
          <p:cNvSpPr txBox="1">
            <a:spLocks noChangeArrowheads="1"/>
          </p:cNvSpPr>
          <p:nvPr/>
        </p:nvSpPr>
        <p:spPr bwMode="auto">
          <a:xfrm>
            <a:off x="2667000" y="41148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(3, 4)</a:t>
            </a:r>
          </a:p>
        </p:txBody>
      </p:sp>
      <p:sp>
        <p:nvSpPr>
          <p:cNvPr id="26708" name="Text Box 84"/>
          <p:cNvSpPr txBox="1">
            <a:spLocks noChangeArrowheads="1"/>
          </p:cNvSpPr>
          <p:nvPr/>
        </p:nvSpPr>
        <p:spPr bwMode="auto">
          <a:xfrm>
            <a:off x="3032125" y="30861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(4, 6)</a:t>
            </a:r>
          </a:p>
        </p:txBody>
      </p:sp>
      <p:sp>
        <p:nvSpPr>
          <p:cNvPr id="26709" name="Text Box 85"/>
          <p:cNvSpPr txBox="1">
            <a:spLocks noChangeArrowheads="1"/>
          </p:cNvSpPr>
          <p:nvPr/>
        </p:nvSpPr>
        <p:spPr bwMode="auto">
          <a:xfrm>
            <a:off x="3200400" y="58674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(5, 0)</a:t>
            </a:r>
          </a:p>
        </p:txBody>
      </p:sp>
      <p:sp>
        <p:nvSpPr>
          <p:cNvPr id="26710" name="Text Box 86"/>
          <p:cNvSpPr txBox="1">
            <a:spLocks noChangeArrowheads="1"/>
          </p:cNvSpPr>
          <p:nvPr/>
        </p:nvSpPr>
        <p:spPr bwMode="auto">
          <a:xfrm>
            <a:off x="3429000" y="44196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(6, 3)</a:t>
            </a:r>
          </a:p>
        </p:txBody>
      </p:sp>
      <p:sp>
        <p:nvSpPr>
          <p:cNvPr id="26711" name="Text Box 87"/>
          <p:cNvSpPr txBox="1">
            <a:spLocks noChangeArrowheads="1"/>
          </p:cNvSpPr>
          <p:nvPr/>
        </p:nvSpPr>
        <p:spPr bwMode="auto">
          <a:xfrm>
            <a:off x="974725" y="63627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685800"/>
          </a:xfrm>
        </p:spPr>
        <p:txBody>
          <a:bodyPr/>
          <a:lstStyle/>
          <a:p>
            <a:r>
              <a:rPr lang="en-US" sz="2800" b="1"/>
              <a:t>Using Graphing Calculator</a:t>
            </a:r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914400"/>
            <a:ext cx="2743200" cy="1452563"/>
          </a:xfrm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914400"/>
            <a:ext cx="198120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667000"/>
            <a:ext cx="22098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2743200"/>
            <a:ext cx="19812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2819400"/>
            <a:ext cx="22098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4648200"/>
            <a:ext cx="1981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10400" y="4876800"/>
            <a:ext cx="182880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0" y="4800600"/>
            <a:ext cx="20574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990600"/>
          </a:xfrm>
        </p:spPr>
        <p:txBody>
          <a:bodyPr/>
          <a:lstStyle/>
          <a:p>
            <a:r>
              <a:rPr lang="en-US" sz="2800"/>
              <a:t>Using Graphing Calculator</a:t>
            </a:r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2590800"/>
            <a:ext cx="2514600" cy="1609725"/>
          </a:xfrm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2514600"/>
            <a:ext cx="2057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2667000"/>
            <a:ext cx="2209800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4953000"/>
            <a:ext cx="2286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33400" y="1752600"/>
            <a:ext cx="75745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Go to </a:t>
            </a:r>
            <a:r>
              <a:rPr lang="en-US" b="1" dirty="0">
                <a:latin typeface="Times New Roman" pitchFamily="18" charset="0"/>
              </a:rPr>
              <a:t>Y=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and     enter</a:t>
            </a:r>
            <a:r>
              <a:rPr lang="en-US" b="1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Go </a:t>
            </a:r>
            <a:r>
              <a:rPr lang="en-US" dirty="0">
                <a:latin typeface="Times New Roman" pitchFamily="18" charset="0"/>
              </a:rPr>
              <a:t>to </a:t>
            </a:r>
            <a:r>
              <a:rPr lang="en-US" b="1" dirty="0">
                <a:latin typeface="Times New Roman" pitchFamily="18" charset="0"/>
              </a:rPr>
              <a:t>2</a:t>
            </a:r>
            <a:r>
              <a:rPr lang="en-US" b="1" baseline="30000" dirty="0">
                <a:latin typeface="Times New Roman" pitchFamily="18" charset="0"/>
              </a:rPr>
              <a:t>nd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then </a:t>
            </a:r>
            <a:r>
              <a:rPr lang="en-US" b="1" dirty="0">
                <a:latin typeface="Times New Roman" pitchFamily="18" charset="0"/>
              </a:rPr>
              <a:t>table set</a:t>
            </a:r>
            <a:r>
              <a:rPr lang="en-US" dirty="0">
                <a:latin typeface="Times New Roman" pitchFamily="18" charset="0"/>
              </a:rPr>
              <a:t> and enter       Go to </a:t>
            </a:r>
            <a:r>
              <a:rPr lang="en-US" b="1" dirty="0">
                <a:latin typeface="Times New Roman" pitchFamily="18" charset="0"/>
              </a:rPr>
              <a:t>2</a:t>
            </a:r>
            <a:r>
              <a:rPr lang="en-US" b="1" baseline="30000" dirty="0">
                <a:latin typeface="Times New Roman" pitchFamily="18" charset="0"/>
              </a:rPr>
              <a:t>nd</a:t>
            </a:r>
            <a:r>
              <a:rPr lang="en-US" dirty="0">
                <a:latin typeface="Times New Roman" pitchFamily="18" charset="0"/>
              </a:rPr>
              <a:t> then </a:t>
            </a:r>
            <a:r>
              <a:rPr lang="en-US" b="1" dirty="0">
                <a:latin typeface="Times New Roman" pitchFamily="18" charset="0"/>
              </a:rPr>
              <a:t>table</a:t>
            </a:r>
          </a:p>
          <a:p>
            <a:r>
              <a:rPr lang="en-US" b="1" dirty="0">
                <a:latin typeface="Times New Roman" pitchFamily="18" charset="0"/>
              </a:rPr>
              <a:t>                                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09600" y="1133475"/>
            <a:ext cx="87217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</a:rPr>
              <a:t>Make a table for y </a:t>
            </a:r>
            <a:r>
              <a:rPr lang="en-US" b="1" dirty="0" smtClean="0">
                <a:latin typeface="Times New Roman" pitchFamily="18" charset="0"/>
              </a:rPr>
              <a:t>=          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starting at x = 10 and incrementing by 10 and compare</a:t>
            </a:r>
          </a:p>
          <a:p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table for example 4  ( pg 41)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4403725" y="45339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Graph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743200" y="770965"/>
          <a:ext cx="368300" cy="714935"/>
        </p:xfrm>
        <a:graphic>
          <a:graphicData uri="http://schemas.openxmlformats.org/presentationml/2006/ole">
            <p:oleObj spid="_x0000_s36866" name="Equation" r:id="rId7" imgW="215640" imgH="41904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868084" y="1676400"/>
          <a:ext cx="329015" cy="638175"/>
        </p:xfrm>
        <a:graphic>
          <a:graphicData uri="http://schemas.openxmlformats.org/presentationml/2006/ole">
            <p:oleObj spid="_x0000_s36867" name="Equation" r:id="rId8" imgW="215640" imgH="41904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4876800"/>
            <a:ext cx="2362200" cy="1346200"/>
          </a:xfrm>
        </p:spPr>
      </p:pic>
      <p:pic>
        <p:nvPicPr>
          <p:cNvPr id="2969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09800" y="1600200"/>
            <a:ext cx="2743200" cy="1452563"/>
          </a:xfrm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8768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219200" y="2057400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Xmin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181600" y="19812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Xmax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124200" y="9906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Ymax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200400" y="3352800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Ymin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733800" y="2362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  Xsc1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657600" y="1828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}Ysc1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4343400" y="4343400"/>
            <a:ext cx="292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[ -2, 3, 0.5] by [-100, 200, 50]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209800" y="152400"/>
            <a:ext cx="579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Viewing Rectangle  ( Page 57 )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2286000"/>
            <a:ext cx="1828800" cy="1419225"/>
          </a:xfrm>
        </p:spPr>
      </p:pic>
      <p:pic>
        <p:nvPicPr>
          <p:cNvPr id="3072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934200" y="2438400"/>
            <a:ext cx="1752600" cy="1341438"/>
          </a:xfrm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362200"/>
            <a:ext cx="17526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4343400"/>
            <a:ext cx="1828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4572000"/>
            <a:ext cx="1905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029200" y="6019800"/>
            <a:ext cx="2530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[ -4, 4, 1] by [-4, 4, 1]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33400" y="1600200"/>
            <a:ext cx="3416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Go to </a:t>
            </a:r>
            <a:r>
              <a:rPr lang="en-US" b="1" u="sng">
                <a:latin typeface="Times New Roman" pitchFamily="18" charset="0"/>
              </a:rPr>
              <a:t>Stat Edit </a:t>
            </a:r>
            <a:r>
              <a:rPr lang="en-US" b="1">
                <a:latin typeface="Times New Roman" pitchFamily="18" charset="0"/>
              </a:rPr>
              <a:t>then enter  points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096000" y="15240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Go to </a:t>
            </a:r>
            <a:r>
              <a:rPr lang="en-US" b="1" u="sng">
                <a:latin typeface="Times New Roman" pitchFamily="18" charset="0"/>
              </a:rPr>
              <a:t>2</a:t>
            </a:r>
            <a:r>
              <a:rPr lang="en-US" b="1" u="sng" baseline="30000">
                <a:latin typeface="Times New Roman" pitchFamily="18" charset="0"/>
              </a:rPr>
              <a:t>nd</a:t>
            </a:r>
            <a:r>
              <a:rPr lang="en-US" b="1" u="sng">
                <a:latin typeface="Times New Roman" pitchFamily="18" charset="0"/>
              </a:rPr>
              <a:t>   </a:t>
            </a:r>
            <a:r>
              <a:rPr lang="en-US" b="1">
                <a:latin typeface="Times New Roman" pitchFamily="18" charset="0"/>
              </a:rPr>
              <a:t>then </a:t>
            </a:r>
            <a:r>
              <a:rPr lang="en-US" b="1" u="sng">
                <a:latin typeface="Times New Roman" pitchFamily="18" charset="0"/>
              </a:rPr>
              <a:t>stat plot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410200" y="4114800"/>
            <a:ext cx="132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Scatter plot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0" y="-49213"/>
            <a:ext cx="99901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</a:rPr>
              <a:t>Making a </a:t>
            </a:r>
            <a:r>
              <a:rPr lang="en-US" sz="3200" b="1" dirty="0" err="1">
                <a:latin typeface="Times New Roman" pitchFamily="18" charset="0"/>
              </a:rPr>
              <a:t>scatterplot</a:t>
            </a:r>
            <a:r>
              <a:rPr lang="en-US" sz="3200" b="1" dirty="0">
                <a:latin typeface="Times New Roman" pitchFamily="18" charset="0"/>
              </a:rPr>
              <a:t> with a graphing calculator</a:t>
            </a:r>
          </a:p>
          <a:p>
            <a:endParaRPr lang="en-US" sz="2400" b="1" dirty="0" smtClean="0">
              <a:latin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</a:rPr>
              <a:t>Plot </a:t>
            </a:r>
            <a:r>
              <a:rPr lang="en-US" sz="2400" b="1" dirty="0">
                <a:latin typeface="Times New Roman" pitchFamily="18" charset="0"/>
              </a:rPr>
              <a:t>the points (-2, -2), (-1, 3), (1, 2) and (2, -3) in [ -4, 4, 1] by [-4, 4, 1]</a:t>
            </a:r>
          </a:p>
          <a:p>
            <a:pPr algn="ctr"/>
            <a:r>
              <a:rPr lang="en-US" sz="2400" b="1" dirty="0">
                <a:latin typeface="Times New Roman" pitchFamily="18" charset="0"/>
              </a:rPr>
              <a:t> (Example 10, page 58)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 sz="2400" b="1"/>
              <a:t>Example 11</a:t>
            </a:r>
            <a:br>
              <a:rPr lang="en-US" sz="2400" b="1"/>
            </a:br>
            <a:r>
              <a:rPr lang="en-US" sz="2400" b="1"/>
              <a:t>Cordless Phone Sales</a:t>
            </a:r>
          </a:p>
        </p:txBody>
      </p:sp>
      <p:pic>
        <p:nvPicPr>
          <p:cNvPr id="3174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43400" y="2819400"/>
            <a:ext cx="2622550" cy="1843087"/>
          </a:xfrm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819400"/>
            <a:ext cx="2438400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5181600"/>
            <a:ext cx="23622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343400" y="6491288"/>
            <a:ext cx="290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[1985, 2002, 5] by [0, 40, 10]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533400" y="762000"/>
          <a:ext cx="7772400" cy="1219200"/>
        </p:xfrm>
        <a:graphic>
          <a:graphicData uri="http://schemas.openxmlformats.org/drawingml/2006/table">
            <a:tbl>
              <a:tblPr/>
              <a:tblGrid>
                <a:gridCol w="1023938"/>
                <a:gridCol w="1023937"/>
                <a:gridCol w="1025525"/>
                <a:gridCol w="1023938"/>
                <a:gridCol w="1023937"/>
                <a:gridCol w="2651125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Phones (millions)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685800" y="2362200"/>
            <a:ext cx="307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Go to </a:t>
            </a:r>
            <a:r>
              <a:rPr lang="en-US" b="1" u="sng">
                <a:latin typeface="Times New Roman" pitchFamily="18" charset="0"/>
              </a:rPr>
              <a:t>Stat edit </a:t>
            </a:r>
            <a:r>
              <a:rPr lang="en-US" b="1">
                <a:latin typeface="Times New Roman" pitchFamily="18" charset="0"/>
              </a:rPr>
              <a:t>and enter data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479925" y="2324100"/>
            <a:ext cx="179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Enter line graph</a:t>
            </a:r>
          </a:p>
        </p:txBody>
      </p:sp>
      <p:sp>
        <p:nvSpPr>
          <p:cNvPr id="31776" name="Line 32"/>
          <p:cNvSpPr>
            <a:spLocks noChangeShapeType="1"/>
          </p:cNvSpPr>
          <p:nvPr/>
        </p:nvSpPr>
        <p:spPr bwMode="auto">
          <a:xfrm flipH="1">
            <a:off x="5791200" y="2590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1777" name="Picture 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5334000"/>
            <a:ext cx="23622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746125" y="4838700"/>
            <a:ext cx="226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Enter datas in </a:t>
            </a:r>
            <a:r>
              <a:rPr lang="en-US" b="1" u="sng">
                <a:latin typeface="Times New Roman" pitchFamily="18" charset="0"/>
              </a:rPr>
              <a:t>window</a:t>
            </a:r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4800600" y="4724400"/>
            <a:ext cx="111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Hit </a:t>
            </a:r>
            <a:r>
              <a:rPr lang="en-US" b="1" u="sng">
                <a:latin typeface="Times New Roman" pitchFamily="18" charset="0"/>
              </a:rPr>
              <a:t>graph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…Continued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>
                <a:solidFill>
                  <a:srgbClr val="FFCC00"/>
                </a:solidFill>
                <a:cs typeface="Times New Roman" pitchFamily="18" charset="0"/>
              </a:rPr>
              <a:t>    </a:t>
            </a:r>
            <a:r>
              <a:rPr lang="en-US" sz="2800" b="1" dirty="0">
                <a:cs typeface="Times New Roman" pitchFamily="18" charset="0"/>
              </a:rPr>
              <a:t>The </a:t>
            </a:r>
            <a:r>
              <a:rPr lang="en-US" sz="2800" b="1" i="1" u="sng" dirty="0">
                <a:cs typeface="Times New Roman" pitchFamily="18" charset="0"/>
              </a:rPr>
              <a:t>set of integers</a:t>
            </a:r>
            <a:r>
              <a:rPr lang="en-US" sz="2800" b="1" dirty="0">
                <a:cs typeface="Times New Roman" pitchFamily="18" charset="0"/>
              </a:rPr>
              <a:t> include both natural </a:t>
            </a:r>
            <a:r>
              <a:rPr lang="en-US" sz="2800" b="1" dirty="0" smtClean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smtClean="0">
                <a:cs typeface="Times New Roman" pitchFamily="18" charset="0"/>
              </a:rPr>
              <a:t>       and   </a:t>
            </a:r>
            <a:r>
              <a:rPr lang="en-US" sz="2800" b="1" dirty="0">
                <a:cs typeface="Times New Roman" pitchFamily="18" charset="0"/>
              </a:rPr>
              <a:t>the whole numbers and is given </a:t>
            </a:r>
            <a:r>
              <a:rPr lang="en-US" sz="2800" b="1" dirty="0" smtClean="0">
                <a:cs typeface="Times New Roman" pitchFamily="18" charset="0"/>
              </a:rPr>
              <a:t> by </a:t>
            </a:r>
            <a:r>
              <a:rPr lang="en-US" sz="2800" b="1" dirty="0"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FFCC00"/>
                </a:solidFill>
                <a:cs typeface="Times New Roman" pitchFamily="18" charset="0"/>
              </a:rPr>
              <a:t>        </a:t>
            </a:r>
            <a:r>
              <a:rPr lang="en-US" sz="2800" dirty="0">
                <a:cs typeface="Times New Roman" pitchFamily="18" charset="0"/>
              </a:rPr>
              <a:t>I = { …, -3, -2, -1, 0, 1, 2, 3, </a:t>
            </a:r>
            <a:r>
              <a:rPr lang="en-US" sz="2800" dirty="0" smtClean="0">
                <a:cs typeface="Times New Roman" pitchFamily="18" charset="0"/>
              </a:rPr>
              <a:t>….}</a:t>
            </a: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>
                <a:solidFill>
                  <a:srgbClr val="FFCC00"/>
                </a:solidFill>
                <a:cs typeface="Times New Roman" pitchFamily="18" charset="0"/>
              </a:rPr>
              <a:t>    </a:t>
            </a:r>
            <a:r>
              <a:rPr lang="en-US" sz="2800" b="1" dirty="0">
                <a:cs typeface="Times New Roman" pitchFamily="18" charset="0"/>
              </a:rPr>
              <a:t>A </a:t>
            </a:r>
            <a:r>
              <a:rPr lang="en-US" sz="2800" b="1" i="1" u="sng" dirty="0">
                <a:cs typeface="Times New Roman" pitchFamily="18" charset="0"/>
              </a:rPr>
              <a:t>rational number</a:t>
            </a:r>
            <a:r>
              <a:rPr lang="en-US" sz="2800" b="1" dirty="0">
                <a:cs typeface="Times New Roman" pitchFamily="18" charset="0"/>
              </a:rPr>
              <a:t> is any number can be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cs typeface="Times New Roman" pitchFamily="18" charset="0"/>
              </a:rPr>
              <a:t>        written as the ratio of two </a:t>
            </a:r>
            <a:r>
              <a:rPr lang="en-US" sz="2800" b="1" dirty="0" smtClean="0">
                <a:cs typeface="Times New Roman" pitchFamily="18" charset="0"/>
              </a:rPr>
              <a:t>integers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smtClean="0">
                <a:cs typeface="Times New Roman" pitchFamily="18" charset="0"/>
              </a:rPr>
              <a:t>       where </a:t>
            </a:r>
            <a:r>
              <a:rPr lang="en-US" sz="2800" b="1" i="1" dirty="0">
                <a:cs typeface="Times New Roman" pitchFamily="18" charset="0"/>
              </a:rPr>
              <a:t>q = 0</a:t>
            </a:r>
            <a:r>
              <a:rPr lang="en-US" sz="2800" b="1" dirty="0">
                <a:cs typeface="Times New Roman" pitchFamily="18" charset="0"/>
              </a:rPr>
              <a:t>. Rational numbers can be </a:t>
            </a:r>
            <a:r>
              <a:rPr lang="en-US" sz="2800" b="1" dirty="0" smtClean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smtClean="0">
                <a:cs typeface="Times New Roman" pitchFamily="18" charset="0"/>
              </a:rPr>
              <a:t>       written </a:t>
            </a:r>
            <a:r>
              <a:rPr lang="en-US" sz="2800" b="1" dirty="0" smtClean="0">
                <a:cs typeface="Times New Roman" pitchFamily="18" charset="0"/>
              </a:rPr>
              <a:t>as </a:t>
            </a:r>
            <a:r>
              <a:rPr lang="en-US" sz="2800" b="1" dirty="0">
                <a:cs typeface="Times New Roman" pitchFamily="18" charset="0"/>
              </a:rPr>
              <a:t>fractions and include </a:t>
            </a:r>
            <a:r>
              <a:rPr lang="en-US" sz="2800" b="1" dirty="0" smtClean="0">
                <a:cs typeface="Times New Roman" pitchFamily="18" charset="0"/>
              </a:rPr>
              <a:t>all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smtClean="0">
                <a:cs typeface="Times New Roman" pitchFamily="18" charset="0"/>
              </a:rPr>
              <a:t>       integers</a:t>
            </a:r>
            <a:r>
              <a:rPr lang="en-US" sz="2800" b="1" dirty="0"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 New Roman" pitchFamily="18" charset="0"/>
              </a:rPr>
              <a:t>       </a:t>
            </a:r>
            <a:r>
              <a:rPr lang="en-US" sz="2800" b="1" dirty="0" smtClean="0">
                <a:cs typeface="Times New Roman" pitchFamily="18" charset="0"/>
              </a:rPr>
              <a:t> Some </a:t>
            </a:r>
            <a:r>
              <a:rPr lang="en-US" sz="2800" b="1" dirty="0">
                <a:cs typeface="Times New Roman" pitchFamily="18" charset="0"/>
              </a:rPr>
              <a:t>examples of rational numbers are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  <a:cs typeface="Times New Roman" pitchFamily="18" charset="0"/>
              </a:rPr>
              <a:t>                                       </a:t>
            </a:r>
            <a:r>
              <a:rPr lang="en-US" sz="2800" b="1" i="1" dirty="0" smtClean="0">
                <a:cs typeface="Times New Roman" pitchFamily="18" charset="0"/>
              </a:rPr>
              <a:t>,</a:t>
            </a:r>
            <a:r>
              <a:rPr lang="en-US" sz="2800" b="1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1.2</a:t>
            </a:r>
            <a:r>
              <a:rPr lang="en-US" sz="2800" dirty="0">
                <a:cs typeface="Times New Roman" pitchFamily="18" charset="0"/>
              </a:rPr>
              <a:t>, and 0.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bg1"/>
                </a:solidFill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2971800" y="3810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543800" y="4190999"/>
          <a:ext cx="304800" cy="718457"/>
        </p:xfrm>
        <a:graphic>
          <a:graphicData uri="http://schemas.openxmlformats.org/presentationml/2006/ole">
            <p:oleObj spid="_x0000_s6149" name="Equation" r:id="rId3" imgW="177480" imgH="419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5562600"/>
          <a:ext cx="2590800" cy="944879"/>
        </p:xfrm>
        <a:graphic>
          <a:graphicData uri="http://schemas.openxmlformats.org/presentationml/2006/ole">
            <p:oleObj spid="_x0000_s6150" name="Equation" r:id="rId4" imgW="1079280" imgH="393480" progId="Equation.3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…continued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u="sng" dirty="0">
                <a:cs typeface="Times New Roman" pitchFamily="18" charset="0"/>
              </a:rPr>
              <a:t>Rational numbers</a:t>
            </a:r>
            <a:r>
              <a:rPr lang="en-US" sz="2800" b="1" dirty="0">
                <a:cs typeface="Times New Roman" pitchFamily="18" charset="0"/>
              </a:rPr>
              <a:t> may be expressed in decimal form that either </a:t>
            </a:r>
            <a:r>
              <a:rPr lang="en-US" sz="2800" b="1" u="sng" dirty="0">
                <a:cs typeface="Times New Roman" pitchFamily="18" charset="0"/>
              </a:rPr>
              <a:t>repeats </a:t>
            </a:r>
            <a:r>
              <a:rPr lang="en-US" sz="2800" b="1" dirty="0">
                <a:cs typeface="Times New Roman" pitchFamily="18" charset="0"/>
              </a:rPr>
              <a:t>or t</a:t>
            </a:r>
            <a:r>
              <a:rPr lang="en-US" sz="2800" b="1" u="sng" dirty="0">
                <a:cs typeface="Times New Roman" pitchFamily="18" charset="0"/>
              </a:rPr>
              <a:t>erminates</a:t>
            </a:r>
            <a:r>
              <a:rPr lang="en-US" sz="2800" b="1" dirty="0">
                <a:cs typeface="Times New Roman" pitchFamily="18" charset="0"/>
              </a:rPr>
              <a:t>.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    The fraction  </a:t>
            </a:r>
            <a:r>
              <a:rPr lang="en-US" sz="2800" dirty="0" smtClean="0">
                <a:cs typeface="Times New Roman" pitchFamily="18" charset="0"/>
              </a:rPr>
              <a:t>   </a:t>
            </a:r>
            <a:r>
              <a:rPr lang="en-US" sz="2800" dirty="0">
                <a:cs typeface="Times New Roman" pitchFamily="18" charset="0"/>
              </a:rPr>
              <a:t>may be expressed as 0.3, a repeating decimal, </a:t>
            </a:r>
            <a:r>
              <a:rPr lang="en-US" sz="2800" dirty="0" smtClean="0">
                <a:cs typeface="Times New Roman" pitchFamily="18" charset="0"/>
              </a:rPr>
              <a:t>and    the </a:t>
            </a:r>
            <a:r>
              <a:rPr lang="en-US" sz="2800" dirty="0">
                <a:cs typeface="Times New Roman" pitchFamily="18" charset="0"/>
              </a:rPr>
              <a:t>fraction </a:t>
            </a:r>
            <a:r>
              <a:rPr lang="en-US" sz="2800" dirty="0" smtClean="0">
                <a:cs typeface="Times New Roman" pitchFamily="18" charset="0"/>
              </a:rPr>
              <a:t>    may </a:t>
            </a:r>
            <a:r>
              <a:rPr lang="en-US" sz="2800" dirty="0">
                <a:cs typeface="Times New Roman" pitchFamily="18" charset="0"/>
              </a:rPr>
              <a:t>be expressed as 0.25, a terminating decimal. The </a:t>
            </a:r>
            <a:r>
              <a:rPr lang="en-US" sz="2800" dirty="0" err="1">
                <a:cs typeface="Times New Roman" pitchFamily="18" charset="0"/>
              </a:rPr>
              <a:t>overbar</a:t>
            </a:r>
            <a:r>
              <a:rPr lang="en-US" sz="2800" dirty="0">
                <a:cs typeface="Times New Roman" pitchFamily="18" charset="0"/>
              </a:rPr>
              <a:t> indicates that</a:t>
            </a:r>
            <a:r>
              <a:rPr lang="en-US" sz="2800" dirty="0">
                <a:solidFill>
                  <a:srgbClr val="FFCC00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0.3 =  0.3333333….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Some real numbers cannot be expressed by fractions. They are called </a:t>
            </a:r>
            <a:r>
              <a:rPr lang="en-US" sz="2800" b="1" u="sng" dirty="0">
                <a:solidFill>
                  <a:schemeClr val="tx2"/>
                </a:solidFill>
                <a:cs typeface="Times New Roman" pitchFamily="18" charset="0"/>
              </a:rPr>
              <a:t>irrational numbers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FFCC00"/>
                </a:solidFill>
                <a:cs typeface="Times New Roman" pitchFamily="18" charset="0"/>
              </a:rPr>
              <a:t>       </a:t>
            </a:r>
            <a:r>
              <a:rPr lang="en-US" sz="2800" i="1" dirty="0">
                <a:solidFill>
                  <a:srgbClr val="FF0000"/>
                </a:solidFill>
                <a:cs typeface="Times New Roman" pitchFamily="18" charset="0"/>
              </a:rPr>
              <a:t>2,    15, and </a:t>
            </a:r>
            <a:r>
              <a:rPr lang="en-US" sz="2800" i="1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en-US" sz="2800" i="1" dirty="0">
                <a:solidFill>
                  <a:srgbClr val="FF0000"/>
                </a:solidFill>
                <a:cs typeface="Times New Roman" pitchFamily="18" charset="0"/>
              </a:rPr>
              <a:t> are examples of irrational numbers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419600" y="40386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173" name="Equation" r:id="rId3" imgW="114120" imgH="215640" progId="Equation.3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4648200" y="2514600"/>
          <a:ext cx="114300" cy="215900"/>
        </p:xfrm>
        <a:graphic>
          <a:graphicData uri="http://schemas.openxmlformats.org/presentationml/2006/ole">
            <p:oleObj spid="_x0000_s7174" name="Equation" r:id="rId4" imgW="114120" imgH="215640" progId="Equation.3">
              <p:embed/>
            </p:oleObj>
          </a:graphicData>
        </a:graphic>
      </p:graphicFrame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990600" y="5943600"/>
            <a:ext cx="762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V="1">
            <a:off x="1066800" y="5791200"/>
            <a:ext cx="762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143000" y="57912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1524000" y="5943600"/>
            <a:ext cx="1524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1676400" y="57912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1676400" y="5791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572000" y="3124200"/>
          <a:ext cx="228600" cy="644237"/>
        </p:xfrm>
        <a:graphic>
          <a:graphicData uri="http://schemas.openxmlformats.org/presentationml/2006/ole">
            <p:oleObj spid="_x0000_s7181" name="Equation" r:id="rId5" imgW="139680" imgH="393480" progId="Equation.3">
              <p:embed/>
            </p:oleObj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2971800" y="2667000"/>
          <a:ext cx="228600" cy="645320"/>
        </p:xfrm>
        <a:graphic>
          <a:graphicData uri="http://schemas.openxmlformats.org/presentationml/2006/ole">
            <p:oleObj spid="_x0000_s7182" name="Equation" r:id="rId6" imgW="139680" imgH="3934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858000" y="3124200"/>
          <a:ext cx="228600" cy="590550"/>
        </p:xfrm>
        <a:graphic>
          <a:graphicData uri="http://schemas.openxmlformats.org/presentationml/2006/ole">
            <p:oleObj spid="_x0000_s7183" name="Equation" r:id="rId7" imgW="152280" imgH="393480" progId="Equation.3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0"/>
            <a:ext cx="7772400" cy="6858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FFCC00"/>
                </a:solidFill>
                <a:cs typeface="Times New Roman" pitchFamily="18" charset="0"/>
              </a:rPr>
              <a:t> </a:t>
            </a:r>
            <a:r>
              <a:rPr lang="en-US" sz="2400" b="1" u="sng" dirty="0">
                <a:cs typeface="Times New Roman" pitchFamily="18" charset="0"/>
              </a:rPr>
              <a:t>Identity Properties</a:t>
            </a:r>
            <a:r>
              <a:rPr lang="en-US" sz="2800" dirty="0"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    </a:t>
            </a:r>
            <a:r>
              <a:rPr lang="en-US" sz="2400" dirty="0">
                <a:cs typeface="Times New Roman" pitchFamily="18" charset="0"/>
              </a:rPr>
              <a:t>For any real number a,  </a:t>
            </a:r>
          </a:p>
          <a:p>
            <a:pPr>
              <a:lnSpc>
                <a:spcPct val="90000"/>
              </a:lnSpc>
            </a:pPr>
            <a:r>
              <a:rPr lang="en-US" sz="2400" i="1" dirty="0">
                <a:solidFill>
                  <a:srgbClr val="FF0000"/>
                </a:solidFill>
                <a:cs typeface="Times New Roman" pitchFamily="18" charset="0"/>
              </a:rPr>
              <a:t>a + 0 = 0 + a = a,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dirty="0">
                <a:solidFill>
                  <a:srgbClr val="FFCC00"/>
                </a:solidFill>
                <a:cs typeface="Times New Roman" pitchFamily="18" charset="0"/>
              </a:rPr>
              <a:t>    </a:t>
            </a:r>
            <a:r>
              <a:rPr lang="en-US" sz="2400" i="1" dirty="0">
                <a:cs typeface="Times New Roman" pitchFamily="18" charset="0"/>
              </a:rPr>
              <a:t>0</a:t>
            </a:r>
            <a:r>
              <a:rPr lang="en-US" sz="2400" dirty="0">
                <a:cs typeface="Times New Roman" pitchFamily="18" charset="0"/>
              </a:rPr>
              <a:t> is called the </a:t>
            </a:r>
            <a:r>
              <a:rPr lang="en-US" sz="2400" b="1" u="sng" dirty="0">
                <a:cs typeface="Times New Roman" pitchFamily="18" charset="0"/>
              </a:rPr>
              <a:t>additive identity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and</a:t>
            </a:r>
          </a:p>
          <a:p>
            <a:pPr>
              <a:lnSpc>
                <a:spcPct val="90000"/>
              </a:lnSpc>
            </a:pPr>
            <a:r>
              <a:rPr lang="en-US" sz="2400" i="1" dirty="0">
                <a:solidFill>
                  <a:srgbClr val="FF0000"/>
                </a:solidFill>
                <a:cs typeface="Times New Roman" pitchFamily="18" charset="0"/>
              </a:rPr>
              <a:t>a . 1 = 1 . a = a,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dirty="0" smtClean="0">
                <a:cs typeface="Times New Roman" pitchFamily="18" charset="0"/>
              </a:rPr>
              <a:t>   The </a:t>
            </a:r>
            <a:r>
              <a:rPr lang="en-US" sz="2400" i="1" dirty="0">
                <a:cs typeface="Times New Roman" pitchFamily="18" charset="0"/>
              </a:rPr>
              <a:t>number 1</a:t>
            </a:r>
            <a:r>
              <a:rPr lang="en-US" sz="2400" dirty="0">
                <a:cs typeface="Times New Roman" pitchFamily="18" charset="0"/>
              </a:rPr>
              <a:t> is called the </a:t>
            </a:r>
            <a:r>
              <a:rPr lang="en-US" sz="2400" b="1" u="sng" dirty="0">
                <a:cs typeface="Times New Roman" pitchFamily="18" charset="0"/>
              </a:rPr>
              <a:t>multiplicative identity</a:t>
            </a:r>
            <a:r>
              <a:rPr lang="en-US" sz="2400" u="sng" dirty="0"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400" u="sng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dirty="0">
                <a:cs typeface="Times New Roman" pitchFamily="18" charset="0"/>
              </a:rPr>
              <a:t>Commutative Properties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     For any real numbers a and b,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400" b="1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b="1" i="1" dirty="0">
                <a:solidFill>
                  <a:srgbClr val="FF0000"/>
                </a:solidFill>
                <a:cs typeface="Times New Roman" pitchFamily="18" charset="0"/>
              </a:rPr>
              <a:t>a + b = b + a</a:t>
            </a:r>
            <a:r>
              <a:rPr lang="en-US" sz="2400" b="1" dirty="0">
                <a:solidFill>
                  <a:srgbClr val="FFCC00"/>
                </a:solidFill>
                <a:cs typeface="Times New Roman" pitchFamily="18" charset="0"/>
              </a:rPr>
              <a:t>      </a:t>
            </a:r>
            <a:r>
              <a:rPr lang="en-US" sz="2400" b="1" dirty="0">
                <a:cs typeface="Times New Roman" pitchFamily="18" charset="0"/>
              </a:rPr>
              <a:t>(Commutative Properties of addition)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FFCC00"/>
                </a:solidFill>
                <a:cs typeface="Times New Roman" pitchFamily="18" charset="0"/>
              </a:rPr>
              <a:t>     </a:t>
            </a:r>
            <a:r>
              <a:rPr lang="en-US" sz="2400" b="1" i="1" dirty="0" err="1">
                <a:solidFill>
                  <a:srgbClr val="FF0000"/>
                </a:solidFill>
                <a:cs typeface="Times New Roman" pitchFamily="18" charset="0"/>
              </a:rPr>
              <a:t>a.b</a:t>
            </a:r>
            <a:r>
              <a:rPr lang="en-US" sz="2400" b="1" i="1" dirty="0">
                <a:solidFill>
                  <a:srgbClr val="FF0000"/>
                </a:solidFill>
                <a:cs typeface="Times New Roman" pitchFamily="18" charset="0"/>
              </a:rPr>
              <a:t> = </a:t>
            </a:r>
            <a:r>
              <a:rPr lang="en-US" sz="2400" b="1" i="1" dirty="0" err="1">
                <a:solidFill>
                  <a:srgbClr val="FF0000"/>
                </a:solidFill>
                <a:cs typeface="Times New Roman" pitchFamily="18" charset="0"/>
              </a:rPr>
              <a:t>b.a</a:t>
            </a:r>
            <a:r>
              <a:rPr lang="en-US" sz="2400" b="1" dirty="0">
                <a:solidFill>
                  <a:srgbClr val="FFCC00"/>
                </a:solidFill>
                <a:cs typeface="Times New Roman" pitchFamily="18" charset="0"/>
              </a:rPr>
              <a:t>      </a:t>
            </a:r>
            <a:r>
              <a:rPr lang="en-US" sz="2400" b="1" dirty="0">
                <a:cs typeface="Times New Roman" pitchFamily="18" charset="0"/>
              </a:rPr>
              <a:t>(Commutative Properties of multiplication)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…Continued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334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b="1" dirty="0">
              <a:solidFill>
                <a:srgbClr val="FFCC00"/>
              </a:solidFill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b="1" dirty="0">
              <a:solidFill>
                <a:srgbClr val="FFCC00"/>
              </a:solidFill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 u="sng" dirty="0">
                <a:cs typeface="Times New Roman" pitchFamily="18" charset="0"/>
              </a:rPr>
              <a:t>Associative Properties</a:t>
            </a:r>
            <a:r>
              <a:rPr lang="en-US" b="1" dirty="0">
                <a:cs typeface="Times New Roman" pitchFamily="18" charset="0"/>
              </a:rPr>
              <a:t> </a:t>
            </a:r>
            <a:endParaRPr lang="en-US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 New Roman" pitchFamily="18" charset="0"/>
              </a:rPr>
              <a:t>For any real numbers </a:t>
            </a: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a, b, c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,</a:t>
            </a:r>
            <a:endParaRPr lang="en-US" sz="2800" dirty="0">
              <a:solidFill>
                <a:srgbClr val="FF0000"/>
              </a:solidFill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(a + b) + c = a + (b + c)</a:t>
            </a:r>
            <a:r>
              <a:rPr lang="en-US" sz="2800" b="1" dirty="0">
                <a:solidFill>
                  <a:srgbClr val="FFCC00"/>
                </a:solidFill>
                <a:cs typeface="Times New Roman" pitchFamily="18" charset="0"/>
              </a:rPr>
              <a:t>  </a:t>
            </a:r>
            <a:r>
              <a:rPr lang="en-US" sz="2800" b="1" dirty="0">
                <a:cs typeface="Times New Roman" pitchFamily="18" charset="0"/>
              </a:rPr>
              <a:t>(Associative Properties of addition) </a:t>
            </a:r>
            <a:endParaRPr lang="en-US" sz="2800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US" sz="2800" b="1" i="1" dirty="0" err="1">
                <a:solidFill>
                  <a:srgbClr val="FF0000"/>
                </a:solidFill>
                <a:cs typeface="Times New Roman" pitchFamily="18" charset="0"/>
              </a:rPr>
              <a:t>a.b</a:t>
            </a: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) . c = a . (b . c)</a:t>
            </a:r>
            <a:r>
              <a:rPr lang="en-US" sz="2800" b="1" dirty="0">
                <a:solidFill>
                  <a:srgbClr val="FFCC00"/>
                </a:solidFill>
                <a:cs typeface="Times New Roman" pitchFamily="18" charset="0"/>
              </a:rPr>
              <a:t>  </a:t>
            </a:r>
            <a:r>
              <a:rPr lang="en-US" sz="2800" b="1" dirty="0">
                <a:cs typeface="Times New Roman" pitchFamily="18" charset="0"/>
              </a:rPr>
              <a:t>(Associative Properties for multiplication)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800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 u="sng" dirty="0">
                <a:cs typeface="Times New Roman" pitchFamily="18" charset="0"/>
              </a:rPr>
              <a:t>Distributive Properties</a:t>
            </a:r>
            <a:endParaRPr lang="en-US" sz="3600" u="sng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>
                <a:cs typeface="Times New Roman" pitchFamily="18" charset="0"/>
              </a:rPr>
              <a:t>For any real numbers </a:t>
            </a:r>
            <a:r>
              <a:rPr lang="en-US" sz="2800" b="1" i="1" dirty="0">
                <a:cs typeface="Times New Roman" pitchFamily="18" charset="0"/>
              </a:rPr>
              <a:t>a, b, c</a:t>
            </a:r>
            <a:r>
              <a:rPr lang="en-US" sz="2800" b="1" dirty="0">
                <a:cs typeface="Times New Roman" pitchFamily="18" charset="0"/>
              </a:rPr>
              <a:t>,</a:t>
            </a:r>
            <a:endParaRPr lang="en-US" sz="2800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FFCC00"/>
                </a:solidFill>
                <a:cs typeface="Times New Roman" pitchFamily="18" charset="0"/>
              </a:rPr>
              <a:t>                     </a:t>
            </a: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a(b + c) = </a:t>
            </a:r>
            <a:r>
              <a:rPr lang="en-US" sz="2800" b="1" i="1" dirty="0" err="1">
                <a:solidFill>
                  <a:srgbClr val="FF0000"/>
                </a:solidFill>
                <a:cs typeface="Times New Roman" pitchFamily="18" charset="0"/>
              </a:rPr>
              <a:t>ab</a:t>
            </a: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 + ac</a:t>
            </a:r>
            <a:r>
              <a:rPr lang="en-US" sz="2800" i="1" dirty="0">
                <a:solidFill>
                  <a:srgbClr val="FFCC00"/>
                </a:solidFill>
                <a:cs typeface="Times New Roman" pitchFamily="18" charset="0"/>
              </a:rPr>
              <a:t>              </a:t>
            </a:r>
            <a:r>
              <a:rPr lang="en-US" sz="2800" b="1" i="1" dirty="0">
                <a:cs typeface="Times New Roman" pitchFamily="18" charset="0"/>
              </a:rPr>
              <a:t>and</a:t>
            </a:r>
            <a:endParaRPr lang="en-US" sz="2800" i="1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a(b- c) = </a:t>
            </a:r>
            <a:r>
              <a:rPr lang="en-US" sz="2800" b="1" i="1" dirty="0" err="1">
                <a:solidFill>
                  <a:srgbClr val="FF0000"/>
                </a:solidFill>
                <a:cs typeface="Times New Roman" pitchFamily="18" charset="0"/>
              </a:rPr>
              <a:t>ab</a:t>
            </a: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 - ac</a:t>
            </a:r>
            <a:endParaRPr lang="en-US" sz="2800" i="1" dirty="0">
              <a:solidFill>
                <a:srgbClr val="FF0000"/>
              </a:solidFill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1.2  Operation on Real Numbers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/>
              <a:t>The Real Number Line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533400" y="38100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533400" y="55626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5800" y="5554663"/>
            <a:ext cx="48006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-3      -2      -1       0      1      2       3</a:t>
            </a:r>
          </a:p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chemeClr val="tx2"/>
                </a:solidFill>
                <a:latin typeface="Times New Roman" pitchFamily="18" charset="0"/>
              </a:rPr>
              <a:t>Origin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048000" y="5486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657600" y="5486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267200" y="556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876800" y="5486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2362200" y="5486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1600200" y="5486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990600" y="5486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267200" y="5486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93725" y="3775075"/>
            <a:ext cx="4740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-3      -2      -1       0      1      2       3</a:t>
            </a:r>
          </a:p>
          <a:p>
            <a:endParaRPr lang="en-US" sz="2400" i="1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2400" i="1">
                <a:solidFill>
                  <a:schemeClr val="tx2"/>
                </a:solidFill>
                <a:latin typeface="Times New Roman" pitchFamily="18" charset="0"/>
              </a:rPr>
              <a:t>                             Origin</a:t>
            </a:r>
          </a:p>
          <a:p>
            <a:r>
              <a:rPr lang="en-US" sz="2400" i="1">
                <a:latin typeface="Times New Roman" pitchFamily="18" charset="0"/>
              </a:rPr>
              <a:t>                   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-2                    2</a:t>
            </a: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914400" y="3733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1600200" y="3733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2286000" y="3733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2971800" y="3733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V="1">
            <a:off x="3581400" y="3733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V="1">
            <a:off x="4191000" y="3733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4876800" y="3733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3048000" y="3886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3124200" y="5638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16002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3048000" y="5257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30480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1600200" y="525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42672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2057400" y="48768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2438400" y="48768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3810000" y="4953000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4191000" y="4953000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5851525" y="4918075"/>
            <a:ext cx="32924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-2</a:t>
            </a:r>
            <a:r>
              <a:rPr lang="en-US" sz="2400">
                <a:latin typeface="Times New Roman" pitchFamily="18" charset="0"/>
              </a:rPr>
              <a:t>  = 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     </a:t>
            </a:r>
            <a:r>
              <a:rPr lang="en-US" sz="2400" u="sng">
                <a:latin typeface="Times New Roman" pitchFamily="18" charset="0"/>
              </a:rPr>
              <a:t>Absolute value</a:t>
            </a:r>
            <a:r>
              <a:rPr lang="en-US" sz="2400">
                <a:latin typeface="Times New Roman" pitchFamily="18" charset="0"/>
              </a:rPr>
              <a:t>   </a:t>
            </a:r>
          </a:p>
          <a:p>
            <a:r>
              <a:rPr lang="en-US" sz="2400">
                <a:latin typeface="Times New Roman" pitchFamily="18" charset="0"/>
              </a:rPr>
              <a:t>                    </a:t>
            </a:r>
            <a:r>
              <a:rPr lang="en-US" sz="2400" u="sng">
                <a:latin typeface="Times New Roman" pitchFamily="18" charset="0"/>
              </a:rPr>
              <a:t>cannot be</a:t>
            </a:r>
            <a:r>
              <a:rPr lang="en-US" sz="2400">
                <a:latin typeface="Times New Roman" pitchFamily="18" charset="0"/>
              </a:rPr>
              <a:t>   </a:t>
            </a:r>
          </a:p>
          <a:p>
            <a:r>
              <a:rPr lang="en-US" sz="2400">
                <a:latin typeface="Times New Roman" pitchFamily="18" charset="0"/>
              </a:rPr>
              <a:t>                    </a:t>
            </a:r>
            <a:r>
              <a:rPr lang="en-US" sz="2400" u="sng">
                <a:latin typeface="Times New Roman" pitchFamily="18" charset="0"/>
              </a:rPr>
              <a:t>negative</a:t>
            </a:r>
          </a:p>
          <a:p>
            <a:r>
              <a:rPr lang="en-US" sz="2400">
                <a:latin typeface="Times New Roman" pitchFamily="18" charset="0"/>
              </a:rPr>
              <a:t> 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</a:rPr>
              <a:t> = 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5943600" y="4876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6248400" y="48768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5943600" y="60960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6248400" y="60960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…Continued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If a real number </a:t>
            </a:r>
            <a:r>
              <a:rPr lang="en-US" sz="2400" b="1" i="1" dirty="0"/>
              <a:t>a</a:t>
            </a:r>
            <a:r>
              <a:rPr lang="en-US" sz="2400" b="1" dirty="0"/>
              <a:t> is located to the left of </a:t>
            </a:r>
            <a:r>
              <a:rPr lang="en-US" sz="2400" b="1" dirty="0" smtClean="0"/>
              <a:t>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/>
              <a:t>real </a:t>
            </a:r>
            <a:r>
              <a:rPr lang="en-US" sz="2400" b="1" dirty="0"/>
              <a:t>number </a:t>
            </a:r>
            <a:r>
              <a:rPr lang="en-US" sz="2400" b="1" i="1" dirty="0"/>
              <a:t>b</a:t>
            </a:r>
            <a:r>
              <a:rPr lang="en-US" sz="2400" b="1" dirty="0"/>
              <a:t> on the number line, we </a:t>
            </a:r>
            <a:r>
              <a:rPr lang="en-US" sz="2400" b="1" dirty="0" smtClean="0"/>
              <a:t>say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/>
              <a:t>that </a:t>
            </a:r>
            <a:r>
              <a:rPr lang="en-US" sz="2400" b="1" i="1" dirty="0"/>
              <a:t>a</a:t>
            </a:r>
            <a:r>
              <a:rPr lang="en-US" sz="2400" b="1" dirty="0"/>
              <a:t> is less than </a:t>
            </a:r>
            <a:r>
              <a:rPr lang="en-US" sz="2400" b="1" i="1" dirty="0"/>
              <a:t>b</a:t>
            </a:r>
            <a:r>
              <a:rPr lang="en-US" sz="2400" b="1" dirty="0"/>
              <a:t> and write</a:t>
            </a:r>
            <a:r>
              <a:rPr lang="en-US" sz="2400" b="1" dirty="0">
                <a:solidFill>
                  <a:srgbClr val="FFCC0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a&lt;b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/>
              <a:t>Similarly</a:t>
            </a:r>
            <a:r>
              <a:rPr lang="en-US" sz="2400" b="1" dirty="0"/>
              <a:t>, if a real number </a:t>
            </a:r>
            <a:r>
              <a:rPr lang="en-US" sz="2400" b="1" i="1" dirty="0"/>
              <a:t>a</a:t>
            </a:r>
            <a:r>
              <a:rPr lang="en-US" sz="2400" b="1" dirty="0"/>
              <a:t> is located to </a:t>
            </a:r>
            <a:r>
              <a:rPr lang="en-US" sz="2400" b="1" dirty="0" smtClean="0"/>
              <a:t>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/>
              <a:t>right </a:t>
            </a:r>
            <a:r>
              <a:rPr lang="en-US" sz="2400" b="1" dirty="0"/>
              <a:t>of a real number </a:t>
            </a:r>
            <a:r>
              <a:rPr lang="en-US" sz="2400" b="1" i="1" dirty="0"/>
              <a:t>b</a:t>
            </a:r>
            <a:r>
              <a:rPr lang="en-US" sz="2400" b="1" dirty="0"/>
              <a:t>, we say that a </a:t>
            </a:r>
            <a:r>
              <a:rPr lang="en-US" sz="2400" b="1" dirty="0" smtClean="0"/>
              <a:t>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/>
              <a:t>greater </a:t>
            </a:r>
            <a:r>
              <a:rPr lang="en-US" sz="2400" b="1" dirty="0"/>
              <a:t>than b and write</a:t>
            </a:r>
            <a:r>
              <a:rPr lang="en-US" sz="2400" b="1" dirty="0">
                <a:solidFill>
                  <a:srgbClr val="FFCC0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a&gt;b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Absolute value of a real number </a:t>
            </a:r>
            <a:r>
              <a:rPr lang="en-US" sz="2400" b="1" i="1" dirty="0">
                <a:solidFill>
                  <a:srgbClr val="FF0000"/>
                </a:solidFill>
              </a:rPr>
              <a:t>a</a:t>
            </a:r>
            <a:r>
              <a:rPr lang="en-US" sz="2400" b="1" dirty="0"/>
              <a:t>, written  </a:t>
            </a:r>
            <a:r>
              <a:rPr lang="en-US" sz="2400" b="1" i="1" dirty="0">
                <a:solidFill>
                  <a:srgbClr val="FF0000"/>
                </a:solidFill>
              </a:rPr>
              <a:t>a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/>
              <a:t>, </a:t>
            </a:r>
            <a:r>
              <a:rPr lang="en-US" sz="2400" b="1" dirty="0"/>
              <a:t>is</a:t>
            </a:r>
            <a:r>
              <a:rPr lang="en-US" sz="2400" b="1" u="sng" dirty="0"/>
              <a:t> equal to its distance from the origin </a:t>
            </a:r>
            <a:r>
              <a:rPr lang="en-US" sz="2400" b="1" u="sng" dirty="0" smtClean="0"/>
              <a:t>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u="sng" dirty="0" smtClean="0"/>
              <a:t>the </a:t>
            </a:r>
            <a:r>
              <a:rPr lang="en-US" sz="2400" b="1" u="sng" dirty="0"/>
              <a:t>number line</a:t>
            </a:r>
            <a:r>
              <a:rPr lang="en-US" sz="2400" b="1" dirty="0"/>
              <a:t>. Distance may be </a:t>
            </a:r>
            <a:r>
              <a:rPr lang="en-US" sz="2400" b="1" dirty="0" smtClean="0"/>
              <a:t>either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/>
              <a:t>positive </a:t>
            </a:r>
            <a:r>
              <a:rPr lang="en-US" sz="2400" b="1" dirty="0"/>
              <a:t>number or zero, but it cannot be </a:t>
            </a:r>
            <a:r>
              <a:rPr lang="en-US" sz="2400" b="1" dirty="0" smtClean="0"/>
              <a:t>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/>
              <a:t>negative </a:t>
            </a:r>
            <a:r>
              <a:rPr lang="en-US" sz="2400" b="1" dirty="0"/>
              <a:t>number.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858000" y="45720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7239000" y="45720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543800" cy="1447800"/>
          </a:xfrm>
        </p:spPr>
        <p:txBody>
          <a:bodyPr/>
          <a:lstStyle/>
          <a:p>
            <a:r>
              <a:rPr lang="en-US" sz="3600" b="1" dirty="0"/>
              <a:t>Arithmetic Operations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8392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u="sng" dirty="0">
                <a:solidFill>
                  <a:schemeClr val="tx2"/>
                </a:solidFill>
              </a:rPr>
              <a:t>Addition of Real Numbers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To add two numbers that are either both positive or both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negative, add their absolute values. Their sum has the same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sign as the two numbers.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u="sng" dirty="0">
                <a:solidFill>
                  <a:schemeClr val="tx2"/>
                </a:solidFill>
              </a:rPr>
              <a:t>Subtraction of real numbers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For any real numbers</a:t>
            </a:r>
            <a:r>
              <a:rPr lang="en-US" sz="2400" i="1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chemeClr val="tx2"/>
                </a:solidFill>
              </a:rPr>
              <a:t> and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chemeClr val="tx2"/>
                </a:solidFill>
              </a:rPr>
              <a:t>,  </a:t>
            </a:r>
            <a:r>
              <a:rPr lang="en-US" sz="2400" i="1" dirty="0">
                <a:solidFill>
                  <a:srgbClr val="FF0000"/>
                </a:solidFill>
              </a:rPr>
              <a:t>a-b = a + (-b).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u="sng" dirty="0">
                <a:solidFill>
                  <a:schemeClr val="tx2"/>
                </a:solidFill>
              </a:rPr>
              <a:t>Multiplication of Real Numbers</a:t>
            </a:r>
            <a:endParaRPr lang="en-US" sz="2400" u="sng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The product of two numbers with like signs is positive.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The product of two numbers with unlike signs is negative.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u="sng" dirty="0">
                <a:solidFill>
                  <a:schemeClr val="tx2"/>
                </a:solidFill>
              </a:rPr>
              <a:t>Division of Real Numbers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For real numbers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i="1" dirty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and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chemeClr val="tx2"/>
                </a:solidFill>
              </a:rPr>
              <a:t>, with </a:t>
            </a:r>
            <a:r>
              <a:rPr lang="en-US" sz="2400" i="1" dirty="0">
                <a:solidFill>
                  <a:srgbClr val="FF0000"/>
                </a:solidFill>
              </a:rPr>
              <a:t>b = 0, </a:t>
            </a:r>
            <a:r>
              <a:rPr lang="en-US" sz="2400" i="1" dirty="0" smtClean="0">
                <a:solidFill>
                  <a:srgbClr val="FF0000"/>
                </a:solidFill>
              </a:rPr>
              <a:t>        = </a:t>
            </a:r>
            <a:r>
              <a:rPr lang="en-US" sz="2400" i="1" dirty="0">
                <a:solidFill>
                  <a:srgbClr val="FF0000"/>
                </a:solidFill>
              </a:rPr>
              <a:t>a . 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That is, to divide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chemeClr val="tx2"/>
                </a:solidFill>
              </a:rPr>
              <a:t> by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chemeClr val="tx2"/>
                </a:solidFill>
              </a:rPr>
              <a:t>, multiply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chemeClr val="tx2"/>
                </a:solidFill>
              </a:rPr>
              <a:t> by the reciprocal of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H="1">
            <a:off x="4876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791200" y="4876800"/>
          <a:ext cx="228600" cy="590550"/>
        </p:xfrm>
        <a:graphic>
          <a:graphicData uri="http://schemas.openxmlformats.org/presentationml/2006/ole">
            <p:oleObj spid="_x0000_s26625" name="Equation" r:id="rId3" imgW="15228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781800" y="4876800"/>
          <a:ext cx="228600" cy="590550"/>
        </p:xfrm>
        <a:graphic>
          <a:graphicData uri="http://schemas.openxmlformats.org/presentationml/2006/ole">
            <p:oleObj spid="_x0000_s26626" name="Equation" r:id="rId4" imgW="152280" imgH="393480" progId="Equation.3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1101</Words>
  <Application>Microsoft Office PowerPoint</Application>
  <PresentationFormat>On-screen Show (4:3)</PresentationFormat>
  <Paragraphs>318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Default Design</vt:lpstr>
      <vt:lpstr>Equation</vt:lpstr>
      <vt:lpstr>Microsoft Equation 3.0</vt:lpstr>
      <vt:lpstr>Slide 1</vt:lpstr>
      <vt:lpstr>1.1  Describing Data with Set of numbers</vt:lpstr>
      <vt:lpstr>…Continued</vt:lpstr>
      <vt:lpstr>…continued</vt:lpstr>
      <vt:lpstr>Slide 5</vt:lpstr>
      <vt:lpstr>…Continued</vt:lpstr>
      <vt:lpstr>1.2  Operation on Real Numbers</vt:lpstr>
      <vt:lpstr>…Continued</vt:lpstr>
      <vt:lpstr>Arithmetic Operations</vt:lpstr>
      <vt:lpstr>1.3   Bases and Positive Exponents </vt:lpstr>
      <vt:lpstr>Powers of  Ten</vt:lpstr>
      <vt:lpstr>Slide 12</vt:lpstr>
      <vt:lpstr>… cont</vt:lpstr>
      <vt:lpstr>Slide 14</vt:lpstr>
      <vt:lpstr>…Continued</vt:lpstr>
      <vt:lpstr>    1.4    Variables, Equations , and Formulas   </vt:lpstr>
      <vt:lpstr>…cont</vt:lpstr>
      <vt:lpstr>Square roots</vt:lpstr>
      <vt:lpstr>Cube roots</vt:lpstr>
      <vt:lpstr>  1.5  Introduction to graphing     </vt:lpstr>
      <vt:lpstr>Example 1. </vt:lpstr>
      <vt:lpstr>The Cartesian Coordinate System</vt:lpstr>
      <vt:lpstr>Scatterplots and Line Graphs</vt:lpstr>
      <vt:lpstr>Using Graphing Calculator</vt:lpstr>
      <vt:lpstr>Using Graphing Calculator</vt:lpstr>
      <vt:lpstr>Slide 26</vt:lpstr>
      <vt:lpstr>Slide 27</vt:lpstr>
      <vt:lpstr>Example 11 Cordless Phone Sales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 Saha</dc:creator>
  <cp:lastModifiedBy> </cp:lastModifiedBy>
  <cp:revision>8</cp:revision>
  <dcterms:created xsi:type="dcterms:W3CDTF">2009-01-11T17:44:56Z</dcterms:created>
  <dcterms:modified xsi:type="dcterms:W3CDTF">2009-11-24T15:52:22Z</dcterms:modified>
</cp:coreProperties>
</file>